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9"/>
  </p:notesMasterIdLst>
  <p:handoutMasterIdLst>
    <p:handoutMasterId r:id="rId20"/>
  </p:handoutMasterIdLst>
  <p:sldIdLst>
    <p:sldId id="258" r:id="rId2"/>
    <p:sldId id="320" r:id="rId3"/>
    <p:sldId id="334" r:id="rId4"/>
    <p:sldId id="338" r:id="rId5"/>
    <p:sldId id="337" r:id="rId6"/>
    <p:sldId id="339" r:id="rId7"/>
    <p:sldId id="343" r:id="rId8"/>
    <p:sldId id="344" r:id="rId9"/>
    <p:sldId id="345" r:id="rId10"/>
    <p:sldId id="346" r:id="rId11"/>
    <p:sldId id="347" r:id="rId12"/>
    <p:sldId id="348" r:id="rId13"/>
    <p:sldId id="349" r:id="rId14"/>
    <p:sldId id="350" r:id="rId15"/>
    <p:sldId id="352" r:id="rId16"/>
    <p:sldId id="353" r:id="rId17"/>
    <p:sldId id="307" r:id="rId18"/>
  </p:sldIdLst>
  <p:sldSz cx="9144000" cy="6858000" type="screen4x3"/>
  <p:notesSz cx="9942513" cy="67611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907" userDrawn="1">
          <p15:clr>
            <a:srgbClr val="A4A3A4"/>
          </p15:clr>
        </p15:guide>
        <p15:guide id="3" pos="16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A3"/>
    <a:srgbClr val="7F7F7F"/>
    <a:srgbClr val="C00000"/>
    <a:srgbClr val="90AFC6"/>
    <a:srgbClr val="F5F5F5"/>
    <a:srgbClr val="8BABC3"/>
    <a:srgbClr val="A6A6A6"/>
    <a:srgbClr val="789BB5"/>
    <a:srgbClr val="D54A47"/>
    <a:srgbClr val="5B86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p:scale>
          <a:sx n="100" d="100"/>
          <a:sy n="100" d="100"/>
        </p:scale>
        <p:origin x="2034" y="642"/>
      </p:cViewPr>
      <p:guideLst>
        <p:guide orient="horz" pos="2160"/>
        <p:guide pos="907"/>
        <p:guide pos="16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8D280AA6-A04A-47F3-97F7-EFC1BAA645F9}" type="datetimeFigureOut">
              <a:rPr lang="zh-CN" altLang="en-US" smtClean="0"/>
              <a:t>2023/6/8</a:t>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3F8F9CAD-5B3E-4948-B48C-79864FEC513C}" type="slidenum">
              <a:rPr lang="zh-CN" altLang="en-US" smtClean="0"/>
              <a:t>‹#›</a:t>
            </a:fld>
            <a:endParaRPr lang="zh-CN" altLang="en-US"/>
          </a:p>
        </p:txBody>
      </p:sp>
    </p:spTree>
    <p:extLst>
      <p:ext uri="{BB962C8B-B14F-4D97-AF65-F5344CB8AC3E}">
        <p14:creationId xmlns:p14="http://schemas.microsoft.com/office/powerpoint/2010/main" val="2696148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1"/>
            <a:ext cx="4308422" cy="339232"/>
          </a:xfrm>
          <a:prstGeom prst="rect">
            <a:avLst/>
          </a:prstGeom>
        </p:spPr>
        <p:txBody>
          <a:bodyPr vert="horz" lIns="91440" tIns="45720" rIns="91440" bIns="45720" rtlCol="0"/>
          <a:lstStyle>
            <a:lvl1pPr algn="r">
              <a:defRPr sz="1200"/>
            </a:lvl1pPr>
          </a:lstStyle>
          <a:p>
            <a:fld id="{15A84553-D4CB-4436-A308-FC56A8E3EF4D}" type="datetimeFigureOut">
              <a:rPr lang="zh-CN" altLang="en-US" smtClean="0"/>
              <a:t>2023/6/8</a:t>
            </a:fld>
            <a:endParaRPr lang="zh-CN" altLang="en-US"/>
          </a:p>
        </p:txBody>
      </p:sp>
      <p:sp>
        <p:nvSpPr>
          <p:cNvPr id="4" name="幻灯片图像占位符 3"/>
          <p:cNvSpPr>
            <a:spLocks noGrp="1" noRot="1" noChangeAspect="1"/>
          </p:cNvSpPr>
          <p:nvPr>
            <p:ph type="sldImg" idx="2"/>
          </p:nvPr>
        </p:nvSpPr>
        <p:spPr>
          <a:xfrm>
            <a:off x="3449638" y="844550"/>
            <a:ext cx="3043237"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53809"/>
            <a:ext cx="7954010" cy="266220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9231"/>
          </a:xfrm>
          <a:prstGeom prst="rect">
            <a:avLst/>
          </a:prstGeom>
        </p:spPr>
        <p:txBody>
          <a:bodyPr vert="horz" lIns="91440" tIns="45720" rIns="91440" bIns="45720" rtlCol="0" anchor="b"/>
          <a:lstStyle>
            <a:lvl1pPr algn="r">
              <a:defRPr sz="1200"/>
            </a:lvl1pPr>
          </a:lstStyle>
          <a:p>
            <a:fld id="{BC0A6B7D-4A1A-4A4D-93B7-D784EA5E4BF8}" type="slidenum">
              <a:rPr lang="zh-CN" altLang="en-US" smtClean="0"/>
              <a:t>‹#›</a:t>
            </a:fld>
            <a:endParaRPr lang="zh-CN" altLang="en-US"/>
          </a:p>
        </p:txBody>
      </p:sp>
    </p:spTree>
    <p:extLst>
      <p:ext uri="{BB962C8B-B14F-4D97-AF65-F5344CB8AC3E}">
        <p14:creationId xmlns:p14="http://schemas.microsoft.com/office/powerpoint/2010/main" val="111304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613" y="140481"/>
            <a:ext cx="3194092" cy="855561"/>
          </a:xfrm>
          <a:prstGeom prst="rect">
            <a:avLst/>
          </a:prstGeom>
        </p:spPr>
      </p:pic>
      <p:sp>
        <p:nvSpPr>
          <p:cNvPr id="8" name="矩形 7"/>
          <p:cNvSpPr/>
          <p:nvPr userDrawn="1"/>
        </p:nvSpPr>
        <p:spPr>
          <a:xfrm>
            <a:off x="2228850" y="2492944"/>
            <a:ext cx="6915151" cy="4365057"/>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 name="矩形 3"/>
          <p:cNvSpPr/>
          <p:nvPr userDrawn="1"/>
        </p:nvSpPr>
        <p:spPr>
          <a:xfrm>
            <a:off x="179613" y="1798271"/>
            <a:ext cx="8792938" cy="152459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39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p:cNvSpPr/>
          <p:nvPr userDrawn="1"/>
        </p:nvSpPr>
        <p:spPr>
          <a:xfrm>
            <a:off x="2228850" y="2492944"/>
            <a:ext cx="6915151" cy="436505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Tree>
    <p:extLst>
      <p:ext uri="{BB962C8B-B14F-4D97-AF65-F5344CB8AC3E}">
        <p14:creationId xmlns:p14="http://schemas.microsoft.com/office/powerpoint/2010/main" val="45826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048000" y="6311900"/>
            <a:ext cx="1712913" cy="290513"/>
          </a:xfrm>
          <a:prstGeom prst="rect">
            <a:avLst/>
          </a:prstGeom>
          <a:ln/>
        </p:spPr>
        <p:txBody>
          <a:bodyPr/>
          <a:lstStyle>
            <a:lvl1pPr>
              <a:defRPr/>
            </a:lvl1pPr>
          </a:lstStyle>
          <a:p>
            <a:pPr>
              <a:defRPr/>
            </a:pPr>
            <a:fld id="{B6D33086-CE5C-43A2-AFC6-B149E37CEABC}" type="datetimeFigureOut">
              <a:rPr lang="en-US" altLang="zh-CN"/>
              <a:pPr>
                <a:defRPr/>
              </a:pPr>
              <a:t>6/8/2023</a:t>
            </a:fld>
            <a:endParaRPr lang="en-US" altLang="zh-CN"/>
          </a:p>
        </p:txBody>
      </p:sp>
      <p:sp>
        <p:nvSpPr>
          <p:cNvPr id="3" name="Rectangle 5"/>
          <p:cNvSpPr>
            <a:spLocks noGrp="1" noChangeArrowheads="1"/>
          </p:cNvSpPr>
          <p:nvPr>
            <p:ph type="ftr" sz="quarter" idx="11"/>
          </p:nvPr>
        </p:nvSpPr>
        <p:spPr>
          <a:xfrm>
            <a:off x="4830763" y="6323013"/>
            <a:ext cx="2311400" cy="290512"/>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116763" y="6323013"/>
            <a:ext cx="1616075" cy="290512"/>
          </a:xfrm>
          <a:prstGeom prst="rect">
            <a:avLst/>
          </a:prstGeom>
          <a:ln/>
        </p:spPr>
        <p:txBody>
          <a:bodyPr/>
          <a:lstStyle>
            <a:lvl1pPr>
              <a:defRPr/>
            </a:lvl1pPr>
          </a:lstStyle>
          <a:p>
            <a:pPr>
              <a:defRPr/>
            </a:pPr>
            <a:fld id="{44D419BC-9B4D-49F0-A82F-FD0EF74421BF}" type="slidenum">
              <a:rPr lang="zh-CN" altLang="en-US"/>
              <a:pPr>
                <a:defRPr/>
              </a:pPr>
              <a:t>‹#›</a:t>
            </a:fld>
            <a:endParaRPr lang="en-US" altLang="zh-CN"/>
          </a:p>
        </p:txBody>
      </p:sp>
    </p:spTree>
    <p:extLst>
      <p:ext uri="{BB962C8B-B14F-4D97-AF65-F5344CB8AC3E}">
        <p14:creationId xmlns:p14="http://schemas.microsoft.com/office/powerpoint/2010/main" val="32324776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70420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2292" y="5586395"/>
            <a:ext cx="2079415" cy="1048172"/>
          </a:xfrm>
          <a:prstGeom prst="rect">
            <a:avLst/>
          </a:prstGeom>
        </p:spPr>
        <p:txBody>
          <a:bodyPr wrap="none">
            <a:spAutoFit/>
          </a:bodyPr>
          <a:lstStyle/>
          <a:p>
            <a:pPr algn="ctr">
              <a:lnSpc>
                <a:spcPct val="150000"/>
              </a:lnSpc>
            </a:pPr>
            <a:r>
              <a:rPr lang="zh-CN" altLang="en-US" sz="2200" b="1" dirty="0">
                <a:solidFill>
                  <a:srgbClr val="B83314"/>
                </a:solidFill>
              </a:rPr>
              <a:t>刘明康</a:t>
            </a:r>
            <a:endParaRPr lang="en-US" altLang="zh-CN" sz="2200" b="1" dirty="0">
              <a:solidFill>
                <a:srgbClr val="B83314"/>
              </a:solidFill>
            </a:endParaRPr>
          </a:p>
          <a:p>
            <a:pPr algn="ctr">
              <a:lnSpc>
                <a:spcPct val="150000"/>
              </a:lnSpc>
            </a:pPr>
            <a:r>
              <a:rPr lang="en-US" altLang="zh-CN" sz="2200" b="1" dirty="0">
                <a:solidFill>
                  <a:srgbClr val="B83314"/>
                </a:solidFill>
              </a:rPr>
              <a:t>2023</a:t>
            </a:r>
            <a:r>
              <a:rPr lang="zh-CN" altLang="en-US" sz="2200" b="1" dirty="0">
                <a:solidFill>
                  <a:srgbClr val="B83314"/>
                </a:solidFill>
              </a:rPr>
              <a:t>年</a:t>
            </a:r>
            <a:r>
              <a:rPr lang="en-US" altLang="zh-CN" sz="2200" b="1" dirty="0">
                <a:solidFill>
                  <a:srgbClr val="B83314"/>
                </a:solidFill>
              </a:rPr>
              <a:t>6</a:t>
            </a:r>
            <a:r>
              <a:rPr lang="zh-CN" altLang="en-US" sz="2200" b="1" dirty="0">
                <a:solidFill>
                  <a:srgbClr val="B83314"/>
                </a:solidFill>
              </a:rPr>
              <a:t>月</a:t>
            </a:r>
            <a:r>
              <a:rPr lang="en-US" altLang="zh-CN" sz="2200" b="1" dirty="0">
                <a:solidFill>
                  <a:srgbClr val="B83314"/>
                </a:solidFill>
              </a:rPr>
              <a:t>8</a:t>
            </a:r>
            <a:r>
              <a:rPr lang="zh-CN" altLang="en-US" sz="2200" b="1" dirty="0">
                <a:solidFill>
                  <a:srgbClr val="B83314"/>
                </a:solidFill>
              </a:rPr>
              <a:t>号</a:t>
            </a:r>
          </a:p>
        </p:txBody>
      </p:sp>
      <p:sp>
        <p:nvSpPr>
          <p:cNvPr id="3" name="文本框 2"/>
          <p:cNvSpPr txBox="1"/>
          <p:nvPr/>
        </p:nvSpPr>
        <p:spPr>
          <a:xfrm>
            <a:off x="523015" y="2093081"/>
            <a:ext cx="8097967" cy="938719"/>
          </a:xfrm>
          <a:prstGeom prst="rect">
            <a:avLst/>
          </a:prstGeom>
          <a:noFill/>
        </p:spPr>
        <p:txBody>
          <a:bodyPr wrap="square" rtlCol="0">
            <a:spAutoFit/>
          </a:bodyPr>
          <a:lstStyle/>
          <a:p>
            <a:pPr algn="ctr"/>
            <a:r>
              <a:rPr lang="en-US" altLang="zh-CN" sz="5500" b="1" dirty="0" err="1">
                <a:solidFill>
                  <a:schemeClr val="bg1"/>
                </a:solidFill>
              </a:rPr>
              <a:t>KangXu</a:t>
            </a:r>
            <a:r>
              <a:rPr lang="en-US" altLang="zh-CN" sz="5500" b="1" dirty="0">
                <a:solidFill>
                  <a:schemeClr val="bg1"/>
                </a:solidFill>
              </a:rPr>
              <a:t> Review Notes</a:t>
            </a:r>
            <a:endParaRPr lang="zh-CN" altLang="en-US" sz="5500" b="1" dirty="0">
              <a:solidFill>
                <a:schemeClr val="bg1"/>
              </a:solidFill>
            </a:endParaRPr>
          </a:p>
        </p:txBody>
      </p:sp>
    </p:spTree>
    <p:extLst>
      <p:ext uri="{BB962C8B-B14F-4D97-AF65-F5344CB8AC3E}">
        <p14:creationId xmlns:p14="http://schemas.microsoft.com/office/powerpoint/2010/main" val="372773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3.3 </a:t>
            </a:r>
            <a:r>
              <a:rPr lang="zh-CN" altLang="en-US" sz="3200" dirty="0">
                <a:solidFill>
                  <a:schemeClr val="bg1"/>
                </a:solidFill>
                <a:latin typeface="隶书" pitchFamily="49" charset="-122"/>
                <a:ea typeface="隶书" pitchFamily="49" charset="-122"/>
                <a:cs typeface="+mn-cs"/>
              </a:rPr>
              <a:t>溶剂鞘层</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2FFD9C9-5AB0-464D-B3C0-BFEB6EC3C3B4}"/>
              </a:ext>
            </a:extLst>
          </p:cNvPr>
          <p:cNvPicPr>
            <a:picLocks noChangeAspect="1"/>
          </p:cNvPicPr>
          <p:nvPr/>
        </p:nvPicPr>
        <p:blipFill>
          <a:blip r:embed="rId2"/>
          <a:stretch>
            <a:fillRect/>
          </a:stretch>
        </p:blipFill>
        <p:spPr>
          <a:xfrm>
            <a:off x="1969183" y="2248320"/>
            <a:ext cx="5205633" cy="3637671"/>
          </a:xfrm>
          <a:prstGeom prst="rect">
            <a:avLst/>
          </a:prstGeom>
        </p:spPr>
      </p:pic>
      <p:sp>
        <p:nvSpPr>
          <p:cNvPr id="3" name="文本框 2">
            <a:extLst>
              <a:ext uri="{FF2B5EF4-FFF2-40B4-BE49-F238E27FC236}">
                <a16:creationId xmlns:a16="http://schemas.microsoft.com/office/drawing/2014/main" id="{D60F4CEC-02C7-41A5-92E1-35644BC804E7}"/>
              </a:ext>
            </a:extLst>
          </p:cNvPr>
          <p:cNvSpPr txBox="1"/>
          <p:nvPr/>
        </p:nvSpPr>
        <p:spPr>
          <a:xfrm>
            <a:off x="986790" y="831421"/>
            <a:ext cx="7524750" cy="646331"/>
          </a:xfrm>
          <a:prstGeom prst="rect">
            <a:avLst/>
          </a:prstGeom>
          <a:noFill/>
        </p:spPr>
        <p:txBody>
          <a:bodyPr wrap="square" rtlCol="0">
            <a:spAutoFit/>
          </a:bodyPr>
          <a:lstStyle/>
          <a:p>
            <a:endParaRPr lang="en-US" altLang="zh-CN" dirty="0"/>
          </a:p>
          <a:p>
            <a:r>
              <a:rPr lang="zh-CN" altLang="en-US" dirty="0"/>
              <a:t>能量上满足，吉布斯自由能为负，反应自主进行</a:t>
            </a:r>
          </a:p>
        </p:txBody>
      </p:sp>
      <p:pic>
        <p:nvPicPr>
          <p:cNvPr id="5" name="图片 4">
            <a:extLst>
              <a:ext uri="{FF2B5EF4-FFF2-40B4-BE49-F238E27FC236}">
                <a16:creationId xmlns:a16="http://schemas.microsoft.com/office/drawing/2014/main" id="{D344EAAD-115B-4BB3-B9B7-E9A491DA39DC}"/>
              </a:ext>
            </a:extLst>
          </p:cNvPr>
          <p:cNvPicPr>
            <a:picLocks noChangeAspect="1"/>
          </p:cNvPicPr>
          <p:nvPr/>
        </p:nvPicPr>
        <p:blipFill>
          <a:blip r:embed="rId3"/>
          <a:stretch>
            <a:fillRect/>
          </a:stretch>
        </p:blipFill>
        <p:spPr>
          <a:xfrm>
            <a:off x="2196311" y="1618340"/>
            <a:ext cx="2191056" cy="466790"/>
          </a:xfrm>
          <a:prstGeom prst="rect">
            <a:avLst/>
          </a:prstGeom>
        </p:spPr>
      </p:pic>
      <p:cxnSp>
        <p:nvCxnSpPr>
          <p:cNvPr id="7" name="直接箭头连接符 6">
            <a:extLst>
              <a:ext uri="{FF2B5EF4-FFF2-40B4-BE49-F238E27FC236}">
                <a16:creationId xmlns:a16="http://schemas.microsoft.com/office/drawing/2014/main" id="{70B4AD1A-E82B-41E6-BC5F-0DD3669B3755}"/>
              </a:ext>
            </a:extLst>
          </p:cNvPr>
          <p:cNvCxnSpPr/>
          <p:nvPr/>
        </p:nvCxnSpPr>
        <p:spPr>
          <a:xfrm flipH="1">
            <a:off x="2697479" y="1920228"/>
            <a:ext cx="312420" cy="423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029B9FFF-A92B-4791-ABA5-7705AD89ADE3}"/>
              </a:ext>
            </a:extLst>
          </p:cNvPr>
          <p:cNvSpPr txBox="1"/>
          <p:nvPr/>
        </p:nvSpPr>
        <p:spPr>
          <a:xfrm>
            <a:off x="1986914" y="2285512"/>
            <a:ext cx="1421130" cy="369332"/>
          </a:xfrm>
          <a:prstGeom prst="rect">
            <a:avLst/>
          </a:prstGeom>
          <a:noFill/>
        </p:spPr>
        <p:txBody>
          <a:bodyPr wrap="square" rtlCol="0">
            <a:spAutoFit/>
          </a:bodyPr>
          <a:lstStyle/>
          <a:p>
            <a:r>
              <a:rPr lang="zh-CN" altLang="en-US" dirty="0"/>
              <a:t>为负，放热</a:t>
            </a:r>
          </a:p>
        </p:txBody>
      </p:sp>
      <p:sp>
        <p:nvSpPr>
          <p:cNvPr id="12" name="文本框 11">
            <a:extLst>
              <a:ext uri="{FF2B5EF4-FFF2-40B4-BE49-F238E27FC236}">
                <a16:creationId xmlns:a16="http://schemas.microsoft.com/office/drawing/2014/main" id="{E6EF74B1-1A78-4390-9042-BCC99BD79891}"/>
              </a:ext>
            </a:extLst>
          </p:cNvPr>
          <p:cNvSpPr txBox="1"/>
          <p:nvPr/>
        </p:nvSpPr>
        <p:spPr>
          <a:xfrm>
            <a:off x="3676802" y="2285512"/>
            <a:ext cx="1421130" cy="369332"/>
          </a:xfrm>
          <a:prstGeom prst="rect">
            <a:avLst/>
          </a:prstGeom>
          <a:noFill/>
        </p:spPr>
        <p:txBody>
          <a:bodyPr wrap="square" rtlCol="0">
            <a:spAutoFit/>
          </a:bodyPr>
          <a:lstStyle/>
          <a:p>
            <a:r>
              <a:rPr lang="zh-CN" altLang="en-US" dirty="0"/>
              <a:t>为正，熵增</a:t>
            </a:r>
          </a:p>
        </p:txBody>
      </p:sp>
      <p:cxnSp>
        <p:nvCxnSpPr>
          <p:cNvPr id="13" name="直接箭头连接符 12">
            <a:extLst>
              <a:ext uri="{FF2B5EF4-FFF2-40B4-BE49-F238E27FC236}">
                <a16:creationId xmlns:a16="http://schemas.microsoft.com/office/drawing/2014/main" id="{1DABABD2-E910-4658-A361-799A00252793}"/>
              </a:ext>
            </a:extLst>
          </p:cNvPr>
          <p:cNvCxnSpPr>
            <a:cxnSpLocks/>
          </p:cNvCxnSpPr>
          <p:nvPr/>
        </p:nvCxnSpPr>
        <p:spPr>
          <a:xfrm>
            <a:off x="3720465" y="1920228"/>
            <a:ext cx="398144" cy="418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9E2E3273-A53B-49D8-9ABF-D4CFA9FC1AD7}"/>
              </a:ext>
            </a:extLst>
          </p:cNvPr>
          <p:cNvSpPr txBox="1"/>
          <p:nvPr/>
        </p:nvSpPr>
        <p:spPr>
          <a:xfrm>
            <a:off x="180974" y="6050893"/>
            <a:ext cx="7294245" cy="369332"/>
          </a:xfrm>
          <a:prstGeom prst="rect">
            <a:avLst/>
          </a:prstGeom>
          <a:noFill/>
        </p:spPr>
        <p:txBody>
          <a:bodyPr wrap="square">
            <a:spAutoFit/>
          </a:bodyPr>
          <a:lstStyle/>
          <a:p>
            <a:r>
              <a:rPr lang="zh-CN" altLang="en-US" dirty="0"/>
              <a:t>盐晶体溶于水中时，水分子的正极端包裹阴离子，负极端包裹阳离子</a:t>
            </a:r>
            <a:endParaRPr lang="en-US" altLang="zh-CN" dirty="0"/>
          </a:p>
        </p:txBody>
      </p:sp>
      <p:cxnSp>
        <p:nvCxnSpPr>
          <p:cNvPr id="15" name="直接箭头连接符 14">
            <a:extLst>
              <a:ext uri="{FF2B5EF4-FFF2-40B4-BE49-F238E27FC236}">
                <a16:creationId xmlns:a16="http://schemas.microsoft.com/office/drawing/2014/main" id="{7553840C-409F-46BF-9294-75586572D69A}"/>
              </a:ext>
            </a:extLst>
          </p:cNvPr>
          <p:cNvCxnSpPr>
            <a:cxnSpLocks/>
          </p:cNvCxnSpPr>
          <p:nvPr/>
        </p:nvCxnSpPr>
        <p:spPr>
          <a:xfrm>
            <a:off x="3692102" y="5015873"/>
            <a:ext cx="1683548" cy="1110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FA141A06-5D62-48CE-B955-7D0F43C04A21}"/>
              </a:ext>
            </a:extLst>
          </p:cNvPr>
          <p:cNvCxnSpPr>
            <a:cxnSpLocks/>
            <a:endCxn id="17" idx="0"/>
          </p:cNvCxnSpPr>
          <p:nvPr/>
        </p:nvCxnSpPr>
        <p:spPr>
          <a:xfrm>
            <a:off x="3291839" y="4785556"/>
            <a:ext cx="536258" cy="1265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846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3.3 </a:t>
            </a:r>
            <a:r>
              <a:rPr lang="zh-CN" altLang="en-US" sz="3200" dirty="0">
                <a:solidFill>
                  <a:schemeClr val="bg1"/>
                </a:solidFill>
                <a:latin typeface="隶书" pitchFamily="49" charset="-122"/>
                <a:ea typeface="隶书" pitchFamily="49" charset="-122"/>
                <a:cs typeface="+mn-cs"/>
              </a:rPr>
              <a:t>溶剂鞘层</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8DB2A46-4FEF-4DCD-BF76-41EC67FA2CF3}"/>
              </a:ext>
            </a:extLst>
          </p:cNvPr>
          <p:cNvPicPr>
            <a:picLocks noChangeAspect="1"/>
          </p:cNvPicPr>
          <p:nvPr/>
        </p:nvPicPr>
        <p:blipFill>
          <a:blip r:embed="rId2"/>
          <a:stretch>
            <a:fillRect/>
          </a:stretch>
        </p:blipFill>
        <p:spPr>
          <a:xfrm>
            <a:off x="35559" y="2460695"/>
            <a:ext cx="5480435" cy="3850025"/>
          </a:xfrm>
          <a:prstGeom prst="rect">
            <a:avLst/>
          </a:prstGeom>
        </p:spPr>
      </p:pic>
      <p:sp>
        <p:nvSpPr>
          <p:cNvPr id="6" name="文本框 5">
            <a:extLst>
              <a:ext uri="{FF2B5EF4-FFF2-40B4-BE49-F238E27FC236}">
                <a16:creationId xmlns:a16="http://schemas.microsoft.com/office/drawing/2014/main" id="{4A7C6B73-9602-42CF-8B75-8ED4A576CA7C}"/>
              </a:ext>
            </a:extLst>
          </p:cNvPr>
          <p:cNvSpPr txBox="1"/>
          <p:nvPr/>
        </p:nvSpPr>
        <p:spPr>
          <a:xfrm>
            <a:off x="461008" y="881109"/>
            <a:ext cx="455295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以离子为中心，溶剂鞘层可分为三层</a:t>
            </a:r>
          </a:p>
        </p:txBody>
      </p:sp>
      <p:cxnSp>
        <p:nvCxnSpPr>
          <p:cNvPr id="10" name="直接箭头连接符 9">
            <a:extLst>
              <a:ext uri="{FF2B5EF4-FFF2-40B4-BE49-F238E27FC236}">
                <a16:creationId xmlns:a16="http://schemas.microsoft.com/office/drawing/2014/main" id="{13204A4F-0BBA-40CC-A1B0-5919D38C63EF}"/>
              </a:ext>
            </a:extLst>
          </p:cNvPr>
          <p:cNvCxnSpPr>
            <a:cxnSpLocks/>
          </p:cNvCxnSpPr>
          <p:nvPr/>
        </p:nvCxnSpPr>
        <p:spPr>
          <a:xfrm flipV="1">
            <a:off x="1396557" y="2110740"/>
            <a:ext cx="0" cy="1402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D5313104-A519-409A-8F4C-681A61F1A30C}"/>
              </a:ext>
            </a:extLst>
          </p:cNvPr>
          <p:cNvCxnSpPr>
            <a:cxnSpLocks/>
          </p:cNvCxnSpPr>
          <p:nvPr/>
        </p:nvCxnSpPr>
        <p:spPr>
          <a:xfrm>
            <a:off x="466917" y="6042751"/>
            <a:ext cx="0" cy="371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972B78C9-7BF7-497E-AFE4-2A5E77805F28}"/>
              </a:ext>
            </a:extLst>
          </p:cNvPr>
          <p:cNvCxnSpPr>
            <a:cxnSpLocks/>
          </p:cNvCxnSpPr>
          <p:nvPr/>
        </p:nvCxnSpPr>
        <p:spPr>
          <a:xfrm flipV="1">
            <a:off x="5355974" y="3800475"/>
            <a:ext cx="301876" cy="561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648878EE-8DCA-4C99-A055-2519BA511A0B}"/>
              </a:ext>
            </a:extLst>
          </p:cNvPr>
          <p:cNvSpPr txBox="1"/>
          <p:nvPr/>
        </p:nvSpPr>
        <p:spPr>
          <a:xfrm>
            <a:off x="1022974" y="1283720"/>
            <a:ext cx="7159001"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溶剂分子被离子较强的静电束缚</a:t>
            </a:r>
            <a:endParaRPr lang="en-US" altLang="zh-CN" dirty="0"/>
          </a:p>
          <a:p>
            <a:pPr marL="285750" indent="-285750">
              <a:buFont typeface="Arial" panose="020B0604020202020204" pitchFamily="34" charset="0"/>
              <a:buChar char="•"/>
            </a:pPr>
            <a:r>
              <a:rPr lang="zh-CN" altLang="en-US" dirty="0"/>
              <a:t>溶剂分子随离子一起运动（也会跟第二层相互交换，但速度很快）</a:t>
            </a:r>
            <a:endParaRPr lang="en-US" altLang="zh-CN" dirty="0"/>
          </a:p>
          <a:p>
            <a:pPr marL="285750" indent="-285750">
              <a:buFont typeface="Arial" panose="020B0604020202020204" pitchFamily="34" charset="0"/>
              <a:buChar char="•"/>
            </a:pPr>
            <a:r>
              <a:rPr lang="zh-CN" altLang="en-US" dirty="0"/>
              <a:t>每个离子束缚的溶剂分子个数被称为溶剂化数</a:t>
            </a:r>
          </a:p>
        </p:txBody>
      </p:sp>
      <p:sp>
        <p:nvSpPr>
          <p:cNvPr id="25" name="文本框 24">
            <a:extLst>
              <a:ext uri="{FF2B5EF4-FFF2-40B4-BE49-F238E27FC236}">
                <a16:creationId xmlns:a16="http://schemas.microsoft.com/office/drawing/2014/main" id="{57EB4405-7A4E-46FB-9023-43602AD00317}"/>
              </a:ext>
            </a:extLst>
          </p:cNvPr>
          <p:cNvSpPr txBox="1"/>
          <p:nvPr/>
        </p:nvSpPr>
        <p:spPr>
          <a:xfrm>
            <a:off x="5355974" y="3254765"/>
            <a:ext cx="368134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溶剂分子能够感受到静电束缚</a:t>
            </a:r>
            <a:endParaRPr lang="en-US" altLang="zh-CN" dirty="0"/>
          </a:p>
          <a:p>
            <a:pPr marL="285750" indent="-285750">
              <a:buFont typeface="Arial" panose="020B0604020202020204" pitchFamily="34" charset="0"/>
              <a:buChar char="•"/>
            </a:pPr>
            <a:r>
              <a:rPr lang="zh-CN" altLang="en-US" dirty="0"/>
              <a:t>但不会随离子一起运动</a:t>
            </a:r>
            <a:endParaRPr lang="en-US" altLang="zh-CN" dirty="0"/>
          </a:p>
        </p:txBody>
      </p:sp>
      <p:sp>
        <p:nvSpPr>
          <p:cNvPr id="29" name="文本框 28">
            <a:extLst>
              <a:ext uri="{FF2B5EF4-FFF2-40B4-BE49-F238E27FC236}">
                <a16:creationId xmlns:a16="http://schemas.microsoft.com/office/drawing/2014/main" id="{BA38B430-15AD-4DAE-ABE4-019CF2F5C5DC}"/>
              </a:ext>
            </a:extLst>
          </p:cNvPr>
          <p:cNvSpPr txBox="1"/>
          <p:nvPr/>
        </p:nvSpPr>
        <p:spPr>
          <a:xfrm>
            <a:off x="117224" y="6413863"/>
            <a:ext cx="4740526"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溶剂分子能够感受不到离子的静电束缚</a:t>
            </a:r>
            <a:endParaRPr lang="en-US" altLang="zh-CN" dirty="0"/>
          </a:p>
        </p:txBody>
      </p:sp>
    </p:spTree>
    <p:extLst>
      <p:ext uri="{BB962C8B-B14F-4D97-AF65-F5344CB8AC3E}">
        <p14:creationId xmlns:p14="http://schemas.microsoft.com/office/powerpoint/2010/main" val="543837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3.4 </a:t>
            </a:r>
            <a:r>
              <a:rPr lang="zh-CN" altLang="en-US" sz="3200" dirty="0">
                <a:solidFill>
                  <a:schemeClr val="bg1"/>
                </a:solidFill>
                <a:latin typeface="隶书" pitchFamily="49" charset="-122"/>
                <a:ea typeface="隶书" pitchFamily="49" charset="-122"/>
                <a:cs typeface="+mn-cs"/>
              </a:rPr>
              <a:t>再审介电常数</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D42991D-112B-4BEB-97C8-BBDD550E76AC}"/>
              </a:ext>
            </a:extLst>
          </p:cNvPr>
          <p:cNvPicPr>
            <a:picLocks noChangeAspect="1"/>
          </p:cNvPicPr>
          <p:nvPr/>
        </p:nvPicPr>
        <p:blipFill>
          <a:blip r:embed="rId2"/>
          <a:stretch>
            <a:fillRect/>
          </a:stretch>
        </p:blipFill>
        <p:spPr>
          <a:xfrm>
            <a:off x="1223962" y="1727020"/>
            <a:ext cx="6696075" cy="2890817"/>
          </a:xfrm>
          <a:prstGeom prst="rect">
            <a:avLst/>
          </a:prstGeom>
        </p:spPr>
      </p:pic>
      <p:sp>
        <p:nvSpPr>
          <p:cNvPr id="3" name="文本框 2">
            <a:extLst>
              <a:ext uri="{FF2B5EF4-FFF2-40B4-BE49-F238E27FC236}">
                <a16:creationId xmlns:a16="http://schemas.microsoft.com/office/drawing/2014/main" id="{1E005C09-7706-4C2E-B7B5-98C71895DF6E}"/>
              </a:ext>
            </a:extLst>
          </p:cNvPr>
          <p:cNvSpPr txBox="1"/>
          <p:nvPr/>
        </p:nvSpPr>
        <p:spPr>
          <a:xfrm>
            <a:off x="1390649" y="816906"/>
            <a:ext cx="2324102" cy="369332"/>
          </a:xfrm>
          <a:prstGeom prst="rect">
            <a:avLst/>
          </a:prstGeom>
          <a:noFill/>
        </p:spPr>
        <p:txBody>
          <a:bodyPr wrap="square" rtlCol="0">
            <a:spAutoFit/>
          </a:bodyPr>
          <a:lstStyle/>
          <a:p>
            <a:r>
              <a:rPr lang="zh-CN" altLang="en-US" dirty="0"/>
              <a:t>没有加外电场时：</a:t>
            </a:r>
          </a:p>
        </p:txBody>
      </p:sp>
      <p:sp>
        <p:nvSpPr>
          <p:cNvPr id="5" name="文本框 4">
            <a:extLst>
              <a:ext uri="{FF2B5EF4-FFF2-40B4-BE49-F238E27FC236}">
                <a16:creationId xmlns:a16="http://schemas.microsoft.com/office/drawing/2014/main" id="{C36DC278-A08A-4EE8-AF1C-AA8FB166761E}"/>
              </a:ext>
            </a:extLst>
          </p:cNvPr>
          <p:cNvSpPr txBox="1"/>
          <p:nvPr/>
        </p:nvSpPr>
        <p:spPr>
          <a:xfrm>
            <a:off x="1787433" y="5158619"/>
            <a:ext cx="4984841"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第一层水分子不受外加电场的影响</a:t>
            </a:r>
            <a:endParaRPr lang="en-US" altLang="zh-CN" dirty="0"/>
          </a:p>
          <a:p>
            <a:pPr marL="285750" indent="-285750">
              <a:buFont typeface="Arial" panose="020B0604020202020204" pitchFamily="34" charset="0"/>
              <a:buChar char="•"/>
            </a:pPr>
            <a:r>
              <a:rPr lang="zh-CN" altLang="en-US" dirty="0"/>
              <a:t>最外层的水分子不受离子的影响</a:t>
            </a:r>
            <a:endParaRPr lang="en-US" altLang="zh-CN" dirty="0"/>
          </a:p>
          <a:p>
            <a:pPr marL="285750" indent="-285750">
              <a:buFont typeface="Arial" panose="020B0604020202020204" pitchFamily="34" charset="0"/>
              <a:buChar char="•"/>
            </a:pPr>
            <a:r>
              <a:rPr lang="zh-CN" altLang="en-US" dirty="0"/>
              <a:t>离子的引入削弱了外电场对溶剂分子的影响</a:t>
            </a:r>
            <a:endParaRPr lang="en-US" altLang="zh-CN" dirty="0"/>
          </a:p>
          <a:p>
            <a:pPr marL="285750" indent="-285750">
              <a:buFont typeface="Arial" panose="020B0604020202020204" pitchFamily="34" charset="0"/>
              <a:buChar char="•"/>
            </a:pPr>
            <a:r>
              <a:rPr lang="zh-CN" altLang="en-US" dirty="0"/>
              <a:t>溶剂的介电常数下降（可测得）</a:t>
            </a:r>
          </a:p>
        </p:txBody>
      </p:sp>
      <p:sp>
        <p:nvSpPr>
          <p:cNvPr id="7" name="文本框 6">
            <a:extLst>
              <a:ext uri="{FF2B5EF4-FFF2-40B4-BE49-F238E27FC236}">
                <a16:creationId xmlns:a16="http://schemas.microsoft.com/office/drawing/2014/main" id="{292C9372-66AA-4766-A628-8589DBF71942}"/>
              </a:ext>
            </a:extLst>
          </p:cNvPr>
          <p:cNvSpPr txBox="1"/>
          <p:nvPr/>
        </p:nvSpPr>
        <p:spPr>
          <a:xfrm>
            <a:off x="1390649" y="4796669"/>
            <a:ext cx="1538287" cy="369332"/>
          </a:xfrm>
          <a:prstGeom prst="rect">
            <a:avLst/>
          </a:prstGeom>
          <a:noFill/>
        </p:spPr>
        <p:txBody>
          <a:bodyPr wrap="square" rtlCol="0">
            <a:spAutoFit/>
          </a:bodyPr>
          <a:lstStyle/>
          <a:p>
            <a:r>
              <a:rPr lang="zh-CN" altLang="en-US" dirty="0"/>
              <a:t>外加电场时：</a:t>
            </a:r>
          </a:p>
        </p:txBody>
      </p:sp>
      <p:sp>
        <p:nvSpPr>
          <p:cNvPr id="8" name="文本框 7">
            <a:extLst>
              <a:ext uri="{FF2B5EF4-FFF2-40B4-BE49-F238E27FC236}">
                <a16:creationId xmlns:a16="http://schemas.microsoft.com/office/drawing/2014/main" id="{105FE6B7-31FA-4807-A125-9FD1A66EBD73}"/>
              </a:ext>
            </a:extLst>
          </p:cNvPr>
          <p:cNvSpPr txBox="1"/>
          <p:nvPr/>
        </p:nvSpPr>
        <p:spPr>
          <a:xfrm>
            <a:off x="1752599" y="1271963"/>
            <a:ext cx="4933951"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水分子在离子形成的点电荷电场下规律排列</a:t>
            </a:r>
          </a:p>
        </p:txBody>
      </p:sp>
    </p:spTree>
    <p:extLst>
      <p:ext uri="{BB962C8B-B14F-4D97-AF65-F5344CB8AC3E}">
        <p14:creationId xmlns:p14="http://schemas.microsoft.com/office/powerpoint/2010/main" val="3591632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3.4 </a:t>
            </a:r>
            <a:r>
              <a:rPr lang="zh-CN" altLang="en-US" sz="3200" dirty="0">
                <a:solidFill>
                  <a:schemeClr val="bg1"/>
                </a:solidFill>
                <a:latin typeface="隶书" pitchFamily="49" charset="-122"/>
                <a:ea typeface="隶书" pitchFamily="49" charset="-122"/>
                <a:cs typeface="+mn-cs"/>
              </a:rPr>
              <a:t>再审介电常数</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99DC2D6-6404-4606-980B-B8E7996749C1}"/>
              </a:ext>
            </a:extLst>
          </p:cNvPr>
          <p:cNvPicPr>
            <a:picLocks noChangeAspect="1"/>
          </p:cNvPicPr>
          <p:nvPr/>
        </p:nvPicPr>
        <p:blipFill>
          <a:blip r:embed="rId2"/>
          <a:stretch>
            <a:fillRect/>
          </a:stretch>
        </p:blipFill>
        <p:spPr>
          <a:xfrm>
            <a:off x="4219675" y="767670"/>
            <a:ext cx="4924325" cy="5969090"/>
          </a:xfrm>
          <a:prstGeom prst="rect">
            <a:avLst/>
          </a:prstGeom>
        </p:spPr>
      </p:pic>
      <p:sp>
        <p:nvSpPr>
          <p:cNvPr id="6" name="文本框 5">
            <a:extLst>
              <a:ext uri="{FF2B5EF4-FFF2-40B4-BE49-F238E27FC236}">
                <a16:creationId xmlns:a16="http://schemas.microsoft.com/office/drawing/2014/main" id="{A3AF6C5B-D013-4A33-89CC-38284BAFB8E1}"/>
              </a:ext>
            </a:extLst>
          </p:cNvPr>
          <p:cNvSpPr txBox="1"/>
          <p:nvPr/>
        </p:nvSpPr>
        <p:spPr>
          <a:xfrm>
            <a:off x="6681837" y="4156396"/>
            <a:ext cx="2281238" cy="369332"/>
          </a:xfrm>
          <a:prstGeom prst="rect">
            <a:avLst/>
          </a:prstGeom>
          <a:noFill/>
        </p:spPr>
        <p:txBody>
          <a:bodyPr wrap="square" rtlCol="0">
            <a:spAutoFit/>
          </a:bodyPr>
          <a:lstStyle/>
          <a:p>
            <a:r>
              <a:rPr lang="zh-CN" altLang="en-US" dirty="0"/>
              <a:t>无离子、纯水的情况</a:t>
            </a:r>
          </a:p>
        </p:txBody>
      </p:sp>
      <p:sp>
        <p:nvSpPr>
          <p:cNvPr id="11" name="文本框 10">
            <a:extLst>
              <a:ext uri="{FF2B5EF4-FFF2-40B4-BE49-F238E27FC236}">
                <a16:creationId xmlns:a16="http://schemas.microsoft.com/office/drawing/2014/main" id="{B987DE17-5592-423C-9526-094D4D6B32EE}"/>
              </a:ext>
            </a:extLst>
          </p:cNvPr>
          <p:cNvSpPr txBox="1"/>
          <p:nvPr/>
        </p:nvSpPr>
        <p:spPr>
          <a:xfrm>
            <a:off x="6589762" y="5720998"/>
            <a:ext cx="2281238" cy="369332"/>
          </a:xfrm>
          <a:prstGeom prst="rect">
            <a:avLst/>
          </a:prstGeom>
          <a:noFill/>
        </p:spPr>
        <p:txBody>
          <a:bodyPr wrap="square" rtlCol="0">
            <a:spAutoFit/>
          </a:bodyPr>
          <a:lstStyle/>
          <a:p>
            <a:r>
              <a:rPr lang="zh-CN" altLang="en-US" dirty="0"/>
              <a:t>第一层充满两极板</a:t>
            </a:r>
          </a:p>
        </p:txBody>
      </p:sp>
      <p:pic>
        <p:nvPicPr>
          <p:cNvPr id="8" name="图片 7">
            <a:extLst>
              <a:ext uri="{FF2B5EF4-FFF2-40B4-BE49-F238E27FC236}">
                <a16:creationId xmlns:a16="http://schemas.microsoft.com/office/drawing/2014/main" id="{27ED6742-9EB9-4D7E-B28F-9769390A54BF}"/>
              </a:ext>
            </a:extLst>
          </p:cNvPr>
          <p:cNvPicPr>
            <a:picLocks noChangeAspect="1"/>
          </p:cNvPicPr>
          <p:nvPr/>
        </p:nvPicPr>
        <p:blipFill>
          <a:blip r:embed="rId3"/>
          <a:stretch>
            <a:fillRect/>
          </a:stretch>
        </p:blipFill>
        <p:spPr>
          <a:xfrm>
            <a:off x="1056156" y="1720961"/>
            <a:ext cx="3010320" cy="905001"/>
          </a:xfrm>
          <a:prstGeom prst="rect">
            <a:avLst/>
          </a:prstGeom>
        </p:spPr>
      </p:pic>
      <p:sp>
        <p:nvSpPr>
          <p:cNvPr id="9" name="文本框 8">
            <a:extLst>
              <a:ext uri="{FF2B5EF4-FFF2-40B4-BE49-F238E27FC236}">
                <a16:creationId xmlns:a16="http://schemas.microsoft.com/office/drawing/2014/main" id="{AFC94D76-E320-4454-A8AC-87A252740B52}"/>
              </a:ext>
            </a:extLst>
          </p:cNvPr>
          <p:cNvSpPr txBox="1"/>
          <p:nvPr/>
        </p:nvSpPr>
        <p:spPr>
          <a:xfrm>
            <a:off x="206224" y="767670"/>
            <a:ext cx="2062163" cy="369332"/>
          </a:xfrm>
          <a:prstGeom prst="rect">
            <a:avLst/>
          </a:prstGeom>
          <a:noFill/>
        </p:spPr>
        <p:txBody>
          <a:bodyPr wrap="square" rtlCol="0">
            <a:spAutoFit/>
          </a:bodyPr>
          <a:lstStyle/>
          <a:p>
            <a:r>
              <a:rPr lang="zh-CN" altLang="en-US" dirty="0"/>
              <a:t>盐溶液的介电常数</a:t>
            </a:r>
          </a:p>
        </p:txBody>
      </p:sp>
      <p:cxnSp>
        <p:nvCxnSpPr>
          <p:cNvPr id="12" name="直接箭头连接符 11">
            <a:extLst>
              <a:ext uri="{FF2B5EF4-FFF2-40B4-BE49-F238E27FC236}">
                <a16:creationId xmlns:a16="http://schemas.microsoft.com/office/drawing/2014/main" id="{4C1973C3-F4A5-4D07-BD30-424AADB7684C}"/>
              </a:ext>
            </a:extLst>
          </p:cNvPr>
          <p:cNvCxnSpPr>
            <a:cxnSpLocks/>
            <a:endCxn id="9" idx="2"/>
          </p:cNvCxnSpPr>
          <p:nvPr/>
        </p:nvCxnSpPr>
        <p:spPr>
          <a:xfrm flipV="1">
            <a:off x="1237306" y="1137002"/>
            <a:ext cx="0" cy="90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9EE837E-6A0C-41E9-BB02-4B0921475FDF}"/>
              </a:ext>
            </a:extLst>
          </p:cNvPr>
          <p:cNvSpPr txBox="1"/>
          <p:nvPr/>
        </p:nvSpPr>
        <p:spPr>
          <a:xfrm>
            <a:off x="100951" y="2625962"/>
            <a:ext cx="3975464" cy="3139321"/>
          </a:xfrm>
          <a:prstGeom prst="rect">
            <a:avLst/>
          </a:prstGeom>
          <a:noFill/>
        </p:spPr>
        <p:txBody>
          <a:bodyPr wrap="square" rtlCol="0">
            <a:spAutoFit/>
          </a:bodyPr>
          <a:lstStyle/>
          <a:p>
            <a:r>
              <a:rPr lang="en-US" altLang="zh-CN" dirty="0"/>
              <a:t>salt concentration c</a:t>
            </a:r>
            <a:r>
              <a:rPr lang="en-US" altLang="zh-CN" baseline="-25000" dirty="0"/>
              <a:t>i </a:t>
            </a:r>
            <a:r>
              <a:rPr lang="zh-CN" altLang="en-US" dirty="0"/>
              <a:t>：</a:t>
            </a:r>
            <a:endParaRPr lang="en-US" altLang="zh-CN" dirty="0"/>
          </a:p>
          <a:p>
            <a:r>
              <a:rPr lang="zh-CN" altLang="en-US" dirty="0"/>
              <a:t>一升溶剂（水）中溶解的盐摩尔数</a:t>
            </a:r>
            <a:endParaRPr lang="en-US" altLang="zh-CN" dirty="0"/>
          </a:p>
          <a:p>
            <a:endParaRPr lang="en-US" altLang="zh-CN" dirty="0"/>
          </a:p>
          <a:p>
            <a:r>
              <a:rPr lang="en-US" altLang="zh-CN" dirty="0" err="1"/>
              <a:t>n</a:t>
            </a:r>
            <a:r>
              <a:rPr lang="en-US" altLang="zh-CN" baseline="-25000" dirty="0" err="1"/>
              <a:t>i</a:t>
            </a:r>
            <a:r>
              <a:rPr lang="zh-CN" altLang="en-US" dirty="0"/>
              <a:t>：每个离子所捕获的溶剂分子总数</a:t>
            </a:r>
            <a:endParaRPr lang="en-US" altLang="zh-CN" dirty="0"/>
          </a:p>
          <a:p>
            <a:endParaRPr lang="en-US" altLang="zh-CN" dirty="0"/>
          </a:p>
          <a:p>
            <a:r>
              <a:rPr lang="en-US" altLang="zh-CN" dirty="0"/>
              <a:t>55</a:t>
            </a:r>
            <a:r>
              <a:rPr lang="zh-CN" altLang="en-US" dirty="0"/>
              <a:t>：一升溶剂中溶剂分子的摩尔数</a:t>
            </a:r>
            <a:endParaRPr lang="en-US" altLang="zh-CN" dirty="0"/>
          </a:p>
          <a:p>
            <a:r>
              <a:rPr lang="zh-CN" altLang="en-US" dirty="0"/>
              <a:t>（</a:t>
            </a:r>
            <a:r>
              <a:rPr lang="en-US" altLang="zh-CN" dirty="0"/>
              <a:t>1000/18</a:t>
            </a:r>
            <a:r>
              <a:rPr lang="zh-CN" altLang="en-US" dirty="0"/>
              <a:t>）</a:t>
            </a:r>
            <a:endParaRPr lang="en-US" altLang="zh-CN" dirty="0"/>
          </a:p>
          <a:p>
            <a:endParaRPr lang="en-US" altLang="zh-CN" dirty="0"/>
          </a:p>
          <a:p>
            <a:r>
              <a:rPr lang="en-US" altLang="zh-CN" dirty="0"/>
              <a:t>80</a:t>
            </a:r>
            <a:r>
              <a:rPr lang="zh-CN" altLang="en-US" dirty="0"/>
              <a:t>：纯水的介电常数</a:t>
            </a:r>
            <a:endParaRPr lang="en-US" altLang="zh-CN" dirty="0"/>
          </a:p>
          <a:p>
            <a:endParaRPr lang="en-US" altLang="zh-CN" dirty="0"/>
          </a:p>
          <a:p>
            <a:r>
              <a:rPr lang="en-US" altLang="zh-CN" dirty="0"/>
              <a:t>6</a:t>
            </a:r>
            <a:r>
              <a:rPr lang="zh-CN" altLang="en-US" dirty="0"/>
              <a:t>：仅考虑最内层溶剂鞘时的介电常数</a:t>
            </a:r>
            <a:endParaRPr lang="zh-CN" altLang="en-US" baseline="-25000" dirty="0"/>
          </a:p>
        </p:txBody>
      </p:sp>
      <p:sp>
        <p:nvSpPr>
          <p:cNvPr id="20" name="矩形 19">
            <a:extLst>
              <a:ext uri="{FF2B5EF4-FFF2-40B4-BE49-F238E27FC236}">
                <a16:creationId xmlns:a16="http://schemas.microsoft.com/office/drawing/2014/main" id="{3804812E-4BF9-46DF-8E3F-6AC37B4F28A1}"/>
              </a:ext>
            </a:extLst>
          </p:cNvPr>
          <p:cNvSpPr/>
          <p:nvPr/>
        </p:nvSpPr>
        <p:spPr>
          <a:xfrm>
            <a:off x="336083" y="5845484"/>
            <a:ext cx="3505200" cy="94442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09867482-7392-4EA3-8FF0-FC4A6E9579B1}"/>
              </a:ext>
            </a:extLst>
          </p:cNvPr>
          <p:cNvSpPr txBox="1"/>
          <p:nvPr/>
        </p:nvSpPr>
        <p:spPr>
          <a:xfrm>
            <a:off x="575979" y="5845485"/>
            <a:ext cx="3025407" cy="923330"/>
          </a:xfrm>
          <a:prstGeom prst="rect">
            <a:avLst/>
          </a:prstGeom>
          <a:noFill/>
        </p:spPr>
        <p:txBody>
          <a:bodyPr wrap="square" rtlCol="0">
            <a:spAutoFit/>
          </a:bodyPr>
          <a:lstStyle/>
          <a:p>
            <a:pPr algn="ctr"/>
            <a:r>
              <a:rPr lang="en-US" altLang="zh-CN" dirty="0"/>
              <a:t>c</a:t>
            </a:r>
            <a:r>
              <a:rPr lang="en-US" altLang="zh-CN" baseline="-25000" dirty="0"/>
              <a:t>i</a:t>
            </a:r>
            <a:r>
              <a:rPr lang="en-US" altLang="zh-CN" dirty="0"/>
              <a:t>, </a:t>
            </a:r>
            <a:r>
              <a:rPr lang="en-US" altLang="zh-CN" dirty="0" err="1"/>
              <a:t>n</a:t>
            </a:r>
            <a:r>
              <a:rPr lang="en-US" altLang="zh-CN" baseline="-25000" dirty="0" err="1"/>
              <a:t>i</a:t>
            </a:r>
            <a:r>
              <a:rPr lang="zh-CN" altLang="en-US" dirty="0"/>
              <a:t>上升，介电常数下降</a:t>
            </a:r>
            <a:endParaRPr lang="en-US" altLang="zh-CN" dirty="0"/>
          </a:p>
          <a:p>
            <a:pPr algn="ctr"/>
            <a:r>
              <a:rPr lang="zh-CN" altLang="en-US" dirty="0"/>
              <a:t>缺点：未考虑第二层</a:t>
            </a:r>
            <a:endParaRPr lang="en-US" altLang="zh-CN" dirty="0"/>
          </a:p>
          <a:p>
            <a:pPr algn="ctr"/>
            <a:r>
              <a:rPr lang="zh-CN" altLang="en-US" dirty="0"/>
              <a:t>修正：</a:t>
            </a:r>
            <a:r>
              <a:rPr lang="en-US" altLang="zh-CN" dirty="0"/>
              <a:t>Conway</a:t>
            </a:r>
            <a:r>
              <a:rPr lang="zh-CN" altLang="en-US" dirty="0"/>
              <a:t>平滑模型</a:t>
            </a:r>
          </a:p>
        </p:txBody>
      </p:sp>
      <p:sp>
        <p:nvSpPr>
          <p:cNvPr id="26" name="文本框 25">
            <a:extLst>
              <a:ext uri="{FF2B5EF4-FFF2-40B4-BE49-F238E27FC236}">
                <a16:creationId xmlns:a16="http://schemas.microsoft.com/office/drawing/2014/main" id="{AC36A98A-27ED-4FE1-AAC0-5F5A0354B3C0}"/>
              </a:ext>
            </a:extLst>
          </p:cNvPr>
          <p:cNvSpPr txBox="1"/>
          <p:nvPr/>
        </p:nvSpPr>
        <p:spPr>
          <a:xfrm>
            <a:off x="2209289" y="1351629"/>
            <a:ext cx="1981112" cy="369332"/>
          </a:xfrm>
          <a:prstGeom prst="rect">
            <a:avLst/>
          </a:prstGeom>
          <a:noFill/>
        </p:spPr>
        <p:txBody>
          <a:bodyPr wrap="square">
            <a:spAutoFit/>
          </a:bodyPr>
          <a:lstStyle/>
          <a:p>
            <a:r>
              <a:rPr lang="en-US" altLang="zh-CN" dirty="0"/>
              <a:t>Hasted </a:t>
            </a:r>
            <a:r>
              <a:rPr lang="zh-CN" altLang="en-US" dirty="0"/>
              <a:t>经验公式</a:t>
            </a:r>
          </a:p>
        </p:txBody>
      </p:sp>
      <p:sp>
        <p:nvSpPr>
          <p:cNvPr id="29" name="文本框 28">
            <a:extLst>
              <a:ext uri="{FF2B5EF4-FFF2-40B4-BE49-F238E27FC236}">
                <a16:creationId xmlns:a16="http://schemas.microsoft.com/office/drawing/2014/main" id="{DF3A089F-A2AC-44CB-A7E7-9E0F380F58C7}"/>
              </a:ext>
            </a:extLst>
          </p:cNvPr>
          <p:cNvSpPr txBox="1"/>
          <p:nvPr/>
        </p:nvSpPr>
        <p:spPr>
          <a:xfrm>
            <a:off x="4638862" y="3894894"/>
            <a:ext cx="2034857" cy="369332"/>
          </a:xfrm>
          <a:prstGeom prst="rect">
            <a:avLst/>
          </a:prstGeom>
          <a:noFill/>
        </p:spPr>
        <p:txBody>
          <a:bodyPr wrap="square">
            <a:spAutoFit/>
          </a:bodyPr>
          <a:lstStyle/>
          <a:p>
            <a:r>
              <a:rPr lang="en-US" altLang="zh-CN" dirty="0"/>
              <a:t>Conway</a:t>
            </a:r>
            <a:r>
              <a:rPr lang="zh-CN" altLang="en-US" dirty="0"/>
              <a:t>平滑模型</a:t>
            </a:r>
          </a:p>
        </p:txBody>
      </p:sp>
      <p:cxnSp>
        <p:nvCxnSpPr>
          <p:cNvPr id="30" name="直接连接符 29">
            <a:extLst>
              <a:ext uri="{FF2B5EF4-FFF2-40B4-BE49-F238E27FC236}">
                <a16:creationId xmlns:a16="http://schemas.microsoft.com/office/drawing/2014/main" id="{42F8B57A-FCF8-4428-90E5-91877A36FDEB}"/>
              </a:ext>
            </a:extLst>
          </p:cNvPr>
          <p:cNvCxnSpPr>
            <a:cxnSpLocks/>
          </p:cNvCxnSpPr>
          <p:nvPr/>
        </p:nvCxnSpPr>
        <p:spPr>
          <a:xfrm>
            <a:off x="4352173" y="767670"/>
            <a:ext cx="0" cy="609033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FEBF0DC-0EDA-4422-9E21-2178A686B79B}"/>
              </a:ext>
            </a:extLst>
          </p:cNvPr>
          <p:cNvCxnSpPr>
            <a:stCxn id="20" idx="3"/>
          </p:cNvCxnSpPr>
          <p:nvPr/>
        </p:nvCxnSpPr>
        <p:spPr>
          <a:xfrm flipV="1">
            <a:off x="3841283" y="5845484"/>
            <a:ext cx="639277" cy="472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917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255520" y="197440"/>
            <a:ext cx="46100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3.5 </a:t>
            </a:r>
            <a:r>
              <a:rPr lang="zh-CN" altLang="en-US" sz="3200" dirty="0">
                <a:solidFill>
                  <a:schemeClr val="bg1"/>
                </a:solidFill>
                <a:latin typeface="隶书" pitchFamily="49" charset="-122"/>
                <a:ea typeface="隶书" pitchFamily="49" charset="-122"/>
                <a:cs typeface="+mn-cs"/>
              </a:rPr>
              <a:t>依数性与非依数性</a:t>
            </a:r>
          </a:p>
        </p:txBody>
      </p:sp>
      <p:cxnSp>
        <p:nvCxnSpPr>
          <p:cNvPr id="39" name="直接连接符 38"/>
          <p:cNvCxnSpPr>
            <a:cxnSpLocks/>
            <a:endCxn id="38" idx="1"/>
          </p:cNvCxnSpPr>
          <p:nvPr/>
        </p:nvCxnSpPr>
        <p:spPr>
          <a:xfrm>
            <a:off x="0" y="444137"/>
            <a:ext cx="225552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6865619" y="444137"/>
            <a:ext cx="227838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2FAE343-95F8-4857-AE4B-EAA4A70CCBFD}"/>
              </a:ext>
            </a:extLst>
          </p:cNvPr>
          <p:cNvSpPr txBox="1"/>
          <p:nvPr/>
        </p:nvSpPr>
        <p:spPr>
          <a:xfrm>
            <a:off x="589189" y="792480"/>
            <a:ext cx="140589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依数性</a:t>
            </a:r>
          </a:p>
        </p:txBody>
      </p:sp>
      <p:sp>
        <p:nvSpPr>
          <p:cNvPr id="6" name="文本框 5">
            <a:extLst>
              <a:ext uri="{FF2B5EF4-FFF2-40B4-BE49-F238E27FC236}">
                <a16:creationId xmlns:a16="http://schemas.microsoft.com/office/drawing/2014/main" id="{B6C8131D-354E-4E30-80F8-4FBC364C71E9}"/>
              </a:ext>
            </a:extLst>
          </p:cNvPr>
          <p:cNvSpPr txBox="1"/>
          <p:nvPr/>
        </p:nvSpPr>
        <p:spPr>
          <a:xfrm>
            <a:off x="1231174" y="1272148"/>
            <a:ext cx="7851866" cy="1477328"/>
          </a:xfrm>
          <a:prstGeom prst="rect">
            <a:avLst/>
          </a:prstGeom>
          <a:noFill/>
        </p:spPr>
        <p:txBody>
          <a:bodyPr wrap="square" rtlCol="0">
            <a:spAutoFit/>
          </a:bodyPr>
          <a:lstStyle/>
          <a:p>
            <a:r>
              <a:rPr lang="zh-CN" altLang="en-US" dirty="0"/>
              <a:t>指溶液所具有的一类性质，这些性质只与溶质在溶剂中的“粒子”数量有关</a:t>
            </a:r>
            <a:endParaRPr lang="en-US" altLang="zh-CN" dirty="0"/>
          </a:p>
          <a:p>
            <a:endParaRPr lang="en-US" altLang="zh-CN" dirty="0"/>
          </a:p>
          <a:p>
            <a:r>
              <a:rPr lang="zh-CN" altLang="en-US" dirty="0"/>
              <a:t>例如：</a:t>
            </a:r>
            <a:endParaRPr lang="en-US" altLang="zh-CN" dirty="0"/>
          </a:p>
          <a:p>
            <a:r>
              <a:rPr lang="zh-CN" altLang="en-US" dirty="0"/>
              <a:t>不同溶质在相同的浓度下，溶液与纯溶剂相比，出现了相同程度的熔点下降、沸点上升、蒸气压下降以及渗透压的生成</a:t>
            </a:r>
            <a:endParaRPr lang="en-US" altLang="zh-CN" dirty="0"/>
          </a:p>
        </p:txBody>
      </p:sp>
      <p:pic>
        <p:nvPicPr>
          <p:cNvPr id="8" name="图片 7">
            <a:extLst>
              <a:ext uri="{FF2B5EF4-FFF2-40B4-BE49-F238E27FC236}">
                <a16:creationId xmlns:a16="http://schemas.microsoft.com/office/drawing/2014/main" id="{87B10DDD-37A9-4229-BC60-5ABB368764F3}"/>
              </a:ext>
            </a:extLst>
          </p:cNvPr>
          <p:cNvPicPr>
            <a:picLocks noChangeAspect="1"/>
          </p:cNvPicPr>
          <p:nvPr/>
        </p:nvPicPr>
        <p:blipFill>
          <a:blip r:embed="rId2"/>
          <a:stretch>
            <a:fillRect/>
          </a:stretch>
        </p:blipFill>
        <p:spPr>
          <a:xfrm>
            <a:off x="0" y="5090618"/>
            <a:ext cx="8859486" cy="1733792"/>
          </a:xfrm>
          <a:prstGeom prst="rect">
            <a:avLst/>
          </a:prstGeom>
        </p:spPr>
      </p:pic>
      <p:pic>
        <p:nvPicPr>
          <p:cNvPr id="12" name="图片 11">
            <a:extLst>
              <a:ext uri="{FF2B5EF4-FFF2-40B4-BE49-F238E27FC236}">
                <a16:creationId xmlns:a16="http://schemas.microsoft.com/office/drawing/2014/main" id="{1B526EE4-F602-473B-81A5-9083DF57E3F9}"/>
              </a:ext>
            </a:extLst>
          </p:cNvPr>
          <p:cNvPicPr>
            <a:picLocks noChangeAspect="1"/>
          </p:cNvPicPr>
          <p:nvPr/>
        </p:nvPicPr>
        <p:blipFill>
          <a:blip r:embed="rId3"/>
          <a:stretch>
            <a:fillRect/>
          </a:stretch>
        </p:blipFill>
        <p:spPr>
          <a:xfrm>
            <a:off x="913899" y="4180895"/>
            <a:ext cx="3010320" cy="905001"/>
          </a:xfrm>
          <a:prstGeom prst="rect">
            <a:avLst/>
          </a:prstGeom>
        </p:spPr>
      </p:pic>
      <p:sp>
        <p:nvSpPr>
          <p:cNvPr id="13" name="文本框 12">
            <a:extLst>
              <a:ext uri="{FF2B5EF4-FFF2-40B4-BE49-F238E27FC236}">
                <a16:creationId xmlns:a16="http://schemas.microsoft.com/office/drawing/2014/main" id="{970898B4-3C13-4B12-AF01-E4372FF8FB49}"/>
              </a:ext>
            </a:extLst>
          </p:cNvPr>
          <p:cNvSpPr txBox="1"/>
          <p:nvPr/>
        </p:nvSpPr>
        <p:spPr>
          <a:xfrm>
            <a:off x="589189" y="3023488"/>
            <a:ext cx="140589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非依数性</a:t>
            </a:r>
          </a:p>
        </p:txBody>
      </p:sp>
      <p:sp>
        <p:nvSpPr>
          <p:cNvPr id="9" name="文本框 8">
            <a:extLst>
              <a:ext uri="{FF2B5EF4-FFF2-40B4-BE49-F238E27FC236}">
                <a16:creationId xmlns:a16="http://schemas.microsoft.com/office/drawing/2014/main" id="{1D22EB28-77FE-4E6D-933A-792B37D17EDB}"/>
              </a:ext>
            </a:extLst>
          </p:cNvPr>
          <p:cNvSpPr txBox="1"/>
          <p:nvPr/>
        </p:nvSpPr>
        <p:spPr>
          <a:xfrm>
            <a:off x="1231174" y="3557777"/>
            <a:ext cx="5977346" cy="369332"/>
          </a:xfrm>
          <a:prstGeom prst="rect">
            <a:avLst/>
          </a:prstGeom>
          <a:noFill/>
        </p:spPr>
        <p:txBody>
          <a:bodyPr wrap="square" rtlCol="0">
            <a:spAutoFit/>
          </a:bodyPr>
          <a:lstStyle/>
          <a:p>
            <a:r>
              <a:rPr lang="zh-CN" altLang="en-US" dirty="0"/>
              <a:t>这类性质与溶质的性质相关，例如前文提到的介电常数</a:t>
            </a:r>
          </a:p>
        </p:txBody>
      </p:sp>
      <p:cxnSp>
        <p:nvCxnSpPr>
          <p:cNvPr id="11" name="直接箭头连接符 10">
            <a:extLst>
              <a:ext uri="{FF2B5EF4-FFF2-40B4-BE49-F238E27FC236}">
                <a16:creationId xmlns:a16="http://schemas.microsoft.com/office/drawing/2014/main" id="{6E98D7DD-0D51-4D12-B1BA-6197AF032899}"/>
              </a:ext>
            </a:extLst>
          </p:cNvPr>
          <p:cNvCxnSpPr>
            <a:cxnSpLocks/>
          </p:cNvCxnSpPr>
          <p:nvPr/>
        </p:nvCxnSpPr>
        <p:spPr>
          <a:xfrm flipV="1">
            <a:off x="1995079" y="4556330"/>
            <a:ext cx="778601" cy="18489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7882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255520" y="197440"/>
            <a:ext cx="46100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3.5 </a:t>
            </a:r>
            <a:r>
              <a:rPr lang="zh-CN" altLang="en-US" sz="3200" dirty="0">
                <a:solidFill>
                  <a:schemeClr val="bg1"/>
                </a:solidFill>
                <a:latin typeface="隶书" pitchFamily="49" charset="-122"/>
                <a:ea typeface="隶书" pitchFamily="49" charset="-122"/>
                <a:cs typeface="+mn-cs"/>
              </a:rPr>
              <a:t>依数性与非依数性</a:t>
            </a:r>
          </a:p>
        </p:txBody>
      </p:sp>
      <p:cxnSp>
        <p:nvCxnSpPr>
          <p:cNvPr id="39" name="直接连接符 38"/>
          <p:cNvCxnSpPr>
            <a:cxnSpLocks/>
            <a:endCxn id="38" idx="1"/>
          </p:cNvCxnSpPr>
          <p:nvPr/>
        </p:nvCxnSpPr>
        <p:spPr>
          <a:xfrm>
            <a:off x="0" y="444137"/>
            <a:ext cx="225552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6865619" y="444137"/>
            <a:ext cx="227838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2FAE343-95F8-4857-AE4B-EAA4A70CCBFD}"/>
              </a:ext>
            </a:extLst>
          </p:cNvPr>
          <p:cNvSpPr txBox="1"/>
          <p:nvPr/>
        </p:nvSpPr>
        <p:spPr>
          <a:xfrm>
            <a:off x="589189" y="792480"/>
            <a:ext cx="140589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出现反例</a:t>
            </a:r>
          </a:p>
        </p:txBody>
      </p:sp>
      <p:sp>
        <p:nvSpPr>
          <p:cNvPr id="2" name="文本框 1">
            <a:extLst>
              <a:ext uri="{FF2B5EF4-FFF2-40B4-BE49-F238E27FC236}">
                <a16:creationId xmlns:a16="http://schemas.microsoft.com/office/drawing/2014/main" id="{680836D3-2A35-4DB0-8B47-0CECE48837C9}"/>
              </a:ext>
            </a:extLst>
          </p:cNvPr>
          <p:cNvSpPr txBox="1"/>
          <p:nvPr/>
        </p:nvSpPr>
        <p:spPr>
          <a:xfrm>
            <a:off x="1292134" y="1212054"/>
            <a:ext cx="6541226" cy="1477328"/>
          </a:xfrm>
          <a:prstGeom prst="rect">
            <a:avLst/>
          </a:prstGeom>
          <a:noFill/>
        </p:spPr>
        <p:txBody>
          <a:bodyPr wrap="square" rtlCol="0">
            <a:spAutoFit/>
          </a:bodyPr>
          <a:lstStyle/>
          <a:p>
            <a:r>
              <a:rPr lang="zh-CN" altLang="en-US" dirty="0"/>
              <a:t>相同浓度下的</a:t>
            </a:r>
            <a:r>
              <a:rPr lang="en-US" altLang="zh-CN" dirty="0"/>
              <a:t>NaCl</a:t>
            </a:r>
            <a:r>
              <a:rPr lang="zh-CN" altLang="en-US" dirty="0"/>
              <a:t>和蔗糖，二者溶液性质存在显著差异</a:t>
            </a:r>
            <a:endParaRPr lang="en-US" altLang="zh-CN" dirty="0"/>
          </a:p>
          <a:p>
            <a:endParaRPr lang="en-US" altLang="zh-CN" dirty="0"/>
          </a:p>
          <a:p>
            <a:r>
              <a:rPr lang="en-US" altLang="zh-CN" dirty="0"/>
              <a:t>NaCl </a:t>
            </a:r>
            <a:r>
              <a:rPr lang="zh-CN" altLang="en-US" dirty="0"/>
              <a:t>能够表现出沸点上升、蒸气压下降等，但蔗糖溶液没有</a:t>
            </a:r>
            <a:endParaRPr lang="en-US" altLang="zh-CN" dirty="0"/>
          </a:p>
          <a:p>
            <a:endParaRPr lang="en-US" altLang="zh-CN" dirty="0"/>
          </a:p>
          <a:p>
            <a:r>
              <a:rPr lang="zh-CN" altLang="en-US" dirty="0"/>
              <a:t>此外，</a:t>
            </a:r>
            <a:r>
              <a:rPr lang="en-US" altLang="zh-CN" dirty="0"/>
              <a:t> NaCl </a:t>
            </a:r>
            <a:r>
              <a:rPr lang="zh-CN" altLang="en-US" dirty="0"/>
              <a:t>导电而蔗糖溶液不导电</a:t>
            </a:r>
          </a:p>
        </p:txBody>
      </p:sp>
      <p:sp>
        <p:nvSpPr>
          <p:cNvPr id="15" name="文本框 14">
            <a:extLst>
              <a:ext uri="{FF2B5EF4-FFF2-40B4-BE49-F238E27FC236}">
                <a16:creationId xmlns:a16="http://schemas.microsoft.com/office/drawing/2014/main" id="{EC6B400B-D757-4F39-910B-3F9CB0D2E4F2}"/>
              </a:ext>
            </a:extLst>
          </p:cNvPr>
          <p:cNvSpPr txBox="1"/>
          <p:nvPr/>
        </p:nvSpPr>
        <p:spPr>
          <a:xfrm>
            <a:off x="589189" y="2739624"/>
            <a:ext cx="140589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思考</a:t>
            </a:r>
          </a:p>
        </p:txBody>
      </p:sp>
      <p:sp>
        <p:nvSpPr>
          <p:cNvPr id="3" name="文本框 2">
            <a:extLst>
              <a:ext uri="{FF2B5EF4-FFF2-40B4-BE49-F238E27FC236}">
                <a16:creationId xmlns:a16="http://schemas.microsoft.com/office/drawing/2014/main" id="{EC4AE0A4-4AD4-45D7-8797-3129BB69C0FF}"/>
              </a:ext>
            </a:extLst>
          </p:cNvPr>
          <p:cNvSpPr txBox="1"/>
          <p:nvPr/>
        </p:nvSpPr>
        <p:spPr>
          <a:xfrm>
            <a:off x="940441" y="3188712"/>
            <a:ext cx="7851866" cy="369332"/>
          </a:xfrm>
          <a:prstGeom prst="rect">
            <a:avLst/>
          </a:prstGeom>
          <a:noFill/>
        </p:spPr>
        <p:txBody>
          <a:bodyPr wrap="square" rtlCol="0">
            <a:spAutoFit/>
          </a:bodyPr>
          <a:lstStyle/>
          <a:p>
            <a:r>
              <a:rPr lang="en-US" altLang="zh-CN" dirty="0"/>
              <a:t>Arrhenius </a:t>
            </a:r>
            <a:r>
              <a:rPr lang="zh-CN" altLang="en-US" dirty="0"/>
              <a:t>认为，法拉第的假设，外电场破坏溶质分子形成离子，是错误的</a:t>
            </a:r>
          </a:p>
        </p:txBody>
      </p:sp>
      <p:sp>
        <p:nvSpPr>
          <p:cNvPr id="16" name="文本框 15">
            <a:extLst>
              <a:ext uri="{FF2B5EF4-FFF2-40B4-BE49-F238E27FC236}">
                <a16:creationId xmlns:a16="http://schemas.microsoft.com/office/drawing/2014/main" id="{E5559080-5C1C-427E-A8D6-05CB91FB23A8}"/>
              </a:ext>
            </a:extLst>
          </p:cNvPr>
          <p:cNvSpPr txBox="1"/>
          <p:nvPr/>
        </p:nvSpPr>
        <p:spPr>
          <a:xfrm>
            <a:off x="3400535" y="3589163"/>
            <a:ext cx="1497205" cy="369332"/>
          </a:xfrm>
          <a:prstGeom prst="rect">
            <a:avLst/>
          </a:prstGeom>
          <a:noFill/>
        </p:spPr>
        <p:txBody>
          <a:bodyPr wrap="square" rtlCol="0">
            <a:spAutoFit/>
          </a:bodyPr>
          <a:lstStyle/>
          <a:p>
            <a:r>
              <a:rPr lang="en-US" altLang="zh-CN" dirty="0"/>
              <a:t>electro </a:t>
            </a:r>
            <a:r>
              <a:rPr lang="en-US" altLang="zh-CN" dirty="0" err="1"/>
              <a:t>lyte</a:t>
            </a:r>
            <a:endParaRPr lang="zh-CN" altLang="en-US" dirty="0"/>
          </a:p>
        </p:txBody>
      </p:sp>
      <p:cxnSp>
        <p:nvCxnSpPr>
          <p:cNvPr id="17" name="直接箭头连接符 16">
            <a:extLst>
              <a:ext uri="{FF2B5EF4-FFF2-40B4-BE49-F238E27FC236}">
                <a16:creationId xmlns:a16="http://schemas.microsoft.com/office/drawing/2014/main" id="{D686651B-3B3B-44B1-B75B-307420315BC4}"/>
              </a:ext>
            </a:extLst>
          </p:cNvPr>
          <p:cNvCxnSpPr>
            <a:cxnSpLocks/>
            <a:stCxn id="16" idx="1"/>
            <a:endCxn id="18" idx="3"/>
          </p:cNvCxnSpPr>
          <p:nvPr/>
        </p:nvCxnSpPr>
        <p:spPr>
          <a:xfrm flipH="1">
            <a:off x="3027178" y="3773829"/>
            <a:ext cx="373357" cy="2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C56DD46E-9D6A-496D-AA05-C9E77A4AB5DA}"/>
              </a:ext>
            </a:extLst>
          </p:cNvPr>
          <p:cNvSpPr txBox="1"/>
          <p:nvPr/>
        </p:nvSpPr>
        <p:spPr>
          <a:xfrm>
            <a:off x="2356004" y="3591226"/>
            <a:ext cx="671174" cy="369332"/>
          </a:xfrm>
          <a:prstGeom prst="rect">
            <a:avLst/>
          </a:prstGeom>
          <a:noFill/>
        </p:spPr>
        <p:txBody>
          <a:bodyPr wrap="square" rtlCol="0">
            <a:spAutoFit/>
          </a:bodyPr>
          <a:lstStyle/>
          <a:p>
            <a:r>
              <a:rPr lang="zh-CN" altLang="en-US" dirty="0"/>
              <a:t>电力</a:t>
            </a:r>
          </a:p>
        </p:txBody>
      </p:sp>
      <p:sp>
        <p:nvSpPr>
          <p:cNvPr id="19" name="文本框 18">
            <a:extLst>
              <a:ext uri="{FF2B5EF4-FFF2-40B4-BE49-F238E27FC236}">
                <a16:creationId xmlns:a16="http://schemas.microsoft.com/office/drawing/2014/main" id="{7C0CEDCD-2044-4A53-B1D0-A246497A817A}"/>
              </a:ext>
            </a:extLst>
          </p:cNvPr>
          <p:cNvSpPr txBox="1"/>
          <p:nvPr/>
        </p:nvSpPr>
        <p:spPr>
          <a:xfrm>
            <a:off x="5273171" y="3583444"/>
            <a:ext cx="1440238" cy="369332"/>
          </a:xfrm>
          <a:prstGeom prst="rect">
            <a:avLst/>
          </a:prstGeom>
          <a:noFill/>
        </p:spPr>
        <p:txBody>
          <a:bodyPr wrap="square" rtlCol="0">
            <a:spAutoFit/>
          </a:bodyPr>
          <a:lstStyle/>
          <a:p>
            <a:r>
              <a:rPr lang="zh-CN" altLang="en-US" dirty="0"/>
              <a:t>能被分解的</a:t>
            </a:r>
          </a:p>
        </p:txBody>
      </p:sp>
      <p:cxnSp>
        <p:nvCxnSpPr>
          <p:cNvPr id="20" name="直接箭头连接符 19">
            <a:extLst>
              <a:ext uri="{FF2B5EF4-FFF2-40B4-BE49-F238E27FC236}">
                <a16:creationId xmlns:a16="http://schemas.microsoft.com/office/drawing/2014/main" id="{4124E5DC-0C2B-47AD-AC65-D3227A511CE5}"/>
              </a:ext>
            </a:extLst>
          </p:cNvPr>
          <p:cNvCxnSpPr>
            <a:cxnSpLocks/>
            <a:stCxn id="16" idx="3"/>
            <a:endCxn id="19" idx="1"/>
          </p:cNvCxnSpPr>
          <p:nvPr/>
        </p:nvCxnSpPr>
        <p:spPr>
          <a:xfrm flipV="1">
            <a:off x="4897740" y="3768110"/>
            <a:ext cx="375431"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矩形 20">
            <a:extLst>
              <a:ext uri="{FF2B5EF4-FFF2-40B4-BE49-F238E27FC236}">
                <a16:creationId xmlns:a16="http://schemas.microsoft.com/office/drawing/2014/main" id="{4E049363-8A30-4487-AAAD-A3AA22A995E9}"/>
              </a:ext>
            </a:extLst>
          </p:cNvPr>
          <p:cNvSpPr/>
          <p:nvPr/>
        </p:nvSpPr>
        <p:spPr>
          <a:xfrm>
            <a:off x="4273984" y="3558044"/>
            <a:ext cx="448976"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D740C00-AC0C-4661-986A-4992CFD769BB}"/>
              </a:ext>
            </a:extLst>
          </p:cNvPr>
          <p:cNvSpPr/>
          <p:nvPr/>
        </p:nvSpPr>
        <p:spPr>
          <a:xfrm>
            <a:off x="3462766" y="3561702"/>
            <a:ext cx="779234"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99F8CA1D-49E0-474E-8EBB-5D49C377952D}"/>
              </a:ext>
            </a:extLst>
          </p:cNvPr>
          <p:cNvSpPr txBox="1"/>
          <p:nvPr/>
        </p:nvSpPr>
        <p:spPr>
          <a:xfrm>
            <a:off x="407878" y="4082528"/>
            <a:ext cx="8736122" cy="923330"/>
          </a:xfrm>
          <a:prstGeom prst="rect">
            <a:avLst/>
          </a:prstGeom>
          <a:noFill/>
        </p:spPr>
        <p:txBody>
          <a:bodyPr wrap="square">
            <a:spAutoFit/>
          </a:bodyPr>
          <a:lstStyle/>
          <a:p>
            <a:pPr algn="ctr"/>
            <a:r>
              <a:rPr lang="en-US" altLang="zh-CN" dirty="0"/>
              <a:t>Arrhenius </a:t>
            </a:r>
            <a:r>
              <a:rPr lang="zh-CN" altLang="en-US" dirty="0"/>
              <a:t>指出，溶质分子在溶液中形成阴阳离子的过程是自发进行的，不需要电力</a:t>
            </a:r>
            <a:endParaRPr lang="en-US" altLang="zh-CN" dirty="0"/>
          </a:p>
          <a:p>
            <a:pPr algn="ctr"/>
            <a:r>
              <a:rPr lang="zh-CN" altLang="en-US" dirty="0"/>
              <a:t>（</a:t>
            </a:r>
            <a:r>
              <a:rPr lang="en-US" altLang="zh-CN" dirty="0"/>
              <a:t>Chapter 2</a:t>
            </a:r>
            <a:r>
              <a:rPr lang="zh-CN" altLang="en-US" dirty="0"/>
              <a:t>）</a:t>
            </a:r>
            <a:endParaRPr lang="en-US" altLang="zh-CN" dirty="0"/>
          </a:p>
          <a:p>
            <a:pPr algn="ctr"/>
            <a:r>
              <a:rPr lang="en-US" altLang="zh-CN" dirty="0"/>
              <a:t>Arrhenius </a:t>
            </a:r>
            <a:r>
              <a:rPr lang="zh-CN" altLang="en-US" dirty="0"/>
              <a:t>提出，溶质分子之所以未遵守依数法则，是因为部分离子未电离</a:t>
            </a:r>
          </a:p>
        </p:txBody>
      </p:sp>
      <p:sp>
        <p:nvSpPr>
          <p:cNvPr id="27" name="文本框 26">
            <a:extLst>
              <a:ext uri="{FF2B5EF4-FFF2-40B4-BE49-F238E27FC236}">
                <a16:creationId xmlns:a16="http://schemas.microsoft.com/office/drawing/2014/main" id="{0EF332A9-8216-42C2-8A68-A3F24ABE95FE}"/>
              </a:ext>
            </a:extLst>
          </p:cNvPr>
          <p:cNvSpPr txBox="1"/>
          <p:nvPr/>
        </p:nvSpPr>
        <p:spPr>
          <a:xfrm>
            <a:off x="589189" y="5093204"/>
            <a:ext cx="233488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修正</a:t>
            </a:r>
          </a:p>
        </p:txBody>
      </p:sp>
      <p:sp>
        <p:nvSpPr>
          <p:cNvPr id="28" name="文本框 27">
            <a:extLst>
              <a:ext uri="{FF2B5EF4-FFF2-40B4-BE49-F238E27FC236}">
                <a16:creationId xmlns:a16="http://schemas.microsoft.com/office/drawing/2014/main" id="{0C87AD31-4C4E-4F1A-8E29-479BD2AE0BCE}"/>
              </a:ext>
            </a:extLst>
          </p:cNvPr>
          <p:cNvSpPr txBox="1"/>
          <p:nvPr/>
        </p:nvSpPr>
        <p:spPr>
          <a:xfrm>
            <a:off x="2467413" y="5530364"/>
            <a:ext cx="4245995"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提出活度系数对依数性法则进行拟合</a:t>
            </a:r>
            <a:endParaRPr lang="en-US" altLang="zh-CN" dirty="0"/>
          </a:p>
          <a:p>
            <a:pPr marL="285750" indent="-285750">
              <a:buFont typeface="Arial" panose="020B0604020202020204" pitchFamily="34" charset="0"/>
              <a:buChar char="•"/>
            </a:pPr>
            <a:r>
              <a:rPr lang="zh-CN" altLang="en-US" dirty="0"/>
              <a:t>理想情况下，</a:t>
            </a:r>
            <a:r>
              <a:rPr lang="en-US" altLang="zh-CN" dirty="0"/>
              <a:t>y=1</a:t>
            </a:r>
            <a:r>
              <a:rPr lang="zh-CN" altLang="en-US" dirty="0"/>
              <a:t>，溶质全部电离</a:t>
            </a:r>
          </a:p>
        </p:txBody>
      </p:sp>
      <p:pic>
        <p:nvPicPr>
          <p:cNvPr id="7" name="图片 6">
            <a:extLst>
              <a:ext uri="{FF2B5EF4-FFF2-40B4-BE49-F238E27FC236}">
                <a16:creationId xmlns:a16="http://schemas.microsoft.com/office/drawing/2014/main" id="{33EACB29-472C-45EE-A931-4964CF9930D2}"/>
              </a:ext>
            </a:extLst>
          </p:cNvPr>
          <p:cNvPicPr>
            <a:picLocks noChangeAspect="1"/>
          </p:cNvPicPr>
          <p:nvPr/>
        </p:nvPicPr>
        <p:blipFill>
          <a:blip r:embed="rId2"/>
          <a:stretch>
            <a:fillRect/>
          </a:stretch>
        </p:blipFill>
        <p:spPr>
          <a:xfrm>
            <a:off x="1500823" y="5612696"/>
            <a:ext cx="966591" cy="509420"/>
          </a:xfrm>
          <a:prstGeom prst="rect">
            <a:avLst/>
          </a:prstGeom>
        </p:spPr>
      </p:pic>
      <p:sp>
        <p:nvSpPr>
          <p:cNvPr id="10" name="文本框 9">
            <a:extLst>
              <a:ext uri="{FF2B5EF4-FFF2-40B4-BE49-F238E27FC236}">
                <a16:creationId xmlns:a16="http://schemas.microsoft.com/office/drawing/2014/main" id="{4906F324-2D4F-428C-AABA-1C329775DB21}"/>
              </a:ext>
            </a:extLst>
          </p:cNvPr>
          <p:cNvSpPr txBox="1"/>
          <p:nvPr/>
        </p:nvSpPr>
        <p:spPr>
          <a:xfrm>
            <a:off x="499022" y="6331869"/>
            <a:ext cx="8644977"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由于无法单独对阴阳离子的活度系数进行测量，我们通常采用平均活度系数替代</a:t>
            </a:r>
          </a:p>
        </p:txBody>
      </p:sp>
      <p:pic>
        <p:nvPicPr>
          <p:cNvPr id="23" name="图片 22">
            <a:extLst>
              <a:ext uri="{FF2B5EF4-FFF2-40B4-BE49-F238E27FC236}">
                <a16:creationId xmlns:a16="http://schemas.microsoft.com/office/drawing/2014/main" id="{37904497-BEBB-4201-A348-F02EFC5BA129}"/>
              </a:ext>
            </a:extLst>
          </p:cNvPr>
          <p:cNvPicPr>
            <a:picLocks noChangeAspect="1"/>
          </p:cNvPicPr>
          <p:nvPr/>
        </p:nvPicPr>
        <p:blipFill rotWithShape="1">
          <a:blip r:embed="rId3"/>
          <a:srcRect l="23632" t="59129" r="8025"/>
          <a:stretch/>
        </p:blipFill>
        <p:spPr>
          <a:xfrm>
            <a:off x="6987539" y="5530363"/>
            <a:ext cx="1699261" cy="564553"/>
          </a:xfrm>
          <a:prstGeom prst="rect">
            <a:avLst/>
          </a:prstGeom>
        </p:spPr>
      </p:pic>
      <p:pic>
        <p:nvPicPr>
          <p:cNvPr id="29" name="图片 28">
            <a:extLst>
              <a:ext uri="{FF2B5EF4-FFF2-40B4-BE49-F238E27FC236}">
                <a16:creationId xmlns:a16="http://schemas.microsoft.com/office/drawing/2014/main" id="{A4C356F7-2C47-431D-9B3E-6086ABB67FF1}"/>
              </a:ext>
            </a:extLst>
          </p:cNvPr>
          <p:cNvPicPr>
            <a:picLocks noChangeAspect="1"/>
          </p:cNvPicPr>
          <p:nvPr/>
        </p:nvPicPr>
        <p:blipFill>
          <a:blip r:embed="rId4"/>
          <a:stretch>
            <a:fillRect/>
          </a:stretch>
        </p:blipFill>
        <p:spPr>
          <a:xfrm>
            <a:off x="7376071" y="5174521"/>
            <a:ext cx="628738" cy="342948"/>
          </a:xfrm>
          <a:prstGeom prst="rect">
            <a:avLst/>
          </a:prstGeom>
        </p:spPr>
      </p:pic>
    </p:spTree>
    <p:extLst>
      <p:ext uri="{BB962C8B-B14F-4D97-AF65-F5344CB8AC3E}">
        <p14:creationId xmlns:p14="http://schemas.microsoft.com/office/powerpoint/2010/main" val="259616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E7B17F7F-0356-44FD-956E-362BE08C6F34}"/>
              </a:ext>
            </a:extLst>
          </p:cNvPr>
          <p:cNvPicPr>
            <a:picLocks noChangeAspect="1"/>
          </p:cNvPicPr>
          <p:nvPr/>
        </p:nvPicPr>
        <p:blipFill>
          <a:blip r:embed="rId2"/>
          <a:stretch>
            <a:fillRect/>
          </a:stretch>
        </p:blipFill>
        <p:spPr>
          <a:xfrm>
            <a:off x="2383094" y="1937285"/>
            <a:ext cx="2686425" cy="666843"/>
          </a:xfrm>
          <a:prstGeom prst="rect">
            <a:avLst/>
          </a:prstGeom>
        </p:spPr>
      </p:pic>
      <p:sp>
        <p:nvSpPr>
          <p:cNvPr id="38" name="标题 1"/>
          <p:cNvSpPr txBox="1">
            <a:spLocks/>
          </p:cNvSpPr>
          <p:nvPr/>
        </p:nvSpPr>
        <p:spPr>
          <a:xfrm>
            <a:off x="2255520" y="197440"/>
            <a:ext cx="46100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3.5 </a:t>
            </a:r>
            <a:r>
              <a:rPr lang="zh-CN" altLang="en-US" sz="3200" dirty="0">
                <a:solidFill>
                  <a:schemeClr val="bg1"/>
                </a:solidFill>
                <a:latin typeface="隶书" pitchFamily="49" charset="-122"/>
                <a:ea typeface="隶书" pitchFamily="49" charset="-122"/>
                <a:cs typeface="+mn-cs"/>
              </a:rPr>
              <a:t>电导性</a:t>
            </a:r>
          </a:p>
        </p:txBody>
      </p:sp>
      <p:cxnSp>
        <p:nvCxnSpPr>
          <p:cNvPr id="39" name="直接连接符 38"/>
          <p:cNvCxnSpPr>
            <a:cxnSpLocks/>
            <a:endCxn id="38" idx="1"/>
          </p:cNvCxnSpPr>
          <p:nvPr/>
        </p:nvCxnSpPr>
        <p:spPr>
          <a:xfrm>
            <a:off x="0" y="444137"/>
            <a:ext cx="225552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6865619" y="444137"/>
            <a:ext cx="227838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93D2DEE-6A11-47B4-996F-ECA961705EA2}"/>
              </a:ext>
            </a:extLst>
          </p:cNvPr>
          <p:cNvSpPr txBox="1"/>
          <p:nvPr/>
        </p:nvSpPr>
        <p:spPr>
          <a:xfrm>
            <a:off x="507274" y="927258"/>
            <a:ext cx="2411186"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Kohlrausch</a:t>
            </a:r>
            <a:r>
              <a:rPr lang="zh-CN" altLang="en-US" dirty="0"/>
              <a:t> </a:t>
            </a:r>
            <a:r>
              <a:rPr lang="en-US" altLang="zh-CN" dirty="0"/>
              <a:t>law</a:t>
            </a:r>
            <a:endParaRPr lang="zh-CN" altLang="en-US" dirty="0"/>
          </a:p>
        </p:txBody>
      </p:sp>
      <p:sp>
        <p:nvSpPr>
          <p:cNvPr id="16" name="文本框 15">
            <a:extLst>
              <a:ext uri="{FF2B5EF4-FFF2-40B4-BE49-F238E27FC236}">
                <a16:creationId xmlns:a16="http://schemas.microsoft.com/office/drawing/2014/main" id="{2278BB23-86EC-4F28-918D-C046A888C713}"/>
              </a:ext>
            </a:extLst>
          </p:cNvPr>
          <p:cNvSpPr txBox="1"/>
          <p:nvPr/>
        </p:nvSpPr>
        <p:spPr>
          <a:xfrm>
            <a:off x="2160772" y="1325984"/>
            <a:ext cx="3493770" cy="369332"/>
          </a:xfrm>
          <a:prstGeom prst="rect">
            <a:avLst/>
          </a:prstGeom>
          <a:noFill/>
        </p:spPr>
        <p:txBody>
          <a:bodyPr wrap="square">
            <a:spAutoFit/>
          </a:bodyPr>
          <a:lstStyle/>
          <a:p>
            <a:r>
              <a:rPr lang="zh-CN" altLang="en-US" dirty="0"/>
              <a:t>溶液电导率和盐浓度是非线性的</a:t>
            </a:r>
          </a:p>
        </p:txBody>
      </p:sp>
      <p:cxnSp>
        <p:nvCxnSpPr>
          <p:cNvPr id="10" name="直接箭头连接符 9">
            <a:extLst>
              <a:ext uri="{FF2B5EF4-FFF2-40B4-BE49-F238E27FC236}">
                <a16:creationId xmlns:a16="http://schemas.microsoft.com/office/drawing/2014/main" id="{61421844-F12B-48B3-8295-AFA4C2E3FB5C}"/>
              </a:ext>
            </a:extLst>
          </p:cNvPr>
          <p:cNvCxnSpPr>
            <a:cxnSpLocks/>
          </p:cNvCxnSpPr>
          <p:nvPr/>
        </p:nvCxnSpPr>
        <p:spPr>
          <a:xfrm flipH="1">
            <a:off x="2524889" y="1626516"/>
            <a:ext cx="315549" cy="50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C6A595C7-589C-4A77-AC83-FE0B46359ABD}"/>
              </a:ext>
            </a:extLst>
          </p:cNvPr>
          <p:cNvCxnSpPr>
            <a:cxnSpLocks/>
          </p:cNvCxnSpPr>
          <p:nvPr/>
        </p:nvCxnSpPr>
        <p:spPr>
          <a:xfrm flipH="1">
            <a:off x="3198207" y="1662350"/>
            <a:ext cx="562948" cy="499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E2EE1D4F-2A47-4933-9A89-4DF176E8AC4C}"/>
              </a:ext>
            </a:extLst>
          </p:cNvPr>
          <p:cNvCxnSpPr>
            <a:cxnSpLocks/>
          </p:cNvCxnSpPr>
          <p:nvPr/>
        </p:nvCxnSpPr>
        <p:spPr>
          <a:xfrm>
            <a:off x="3526281" y="2410458"/>
            <a:ext cx="161926" cy="337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DA5D025B-615D-4B14-9EDB-7F8AACC14F72}"/>
              </a:ext>
            </a:extLst>
          </p:cNvPr>
          <p:cNvSpPr txBox="1"/>
          <p:nvPr/>
        </p:nvSpPr>
        <p:spPr>
          <a:xfrm>
            <a:off x="2999549" y="2709000"/>
            <a:ext cx="2940050" cy="646331"/>
          </a:xfrm>
          <a:prstGeom prst="rect">
            <a:avLst/>
          </a:prstGeom>
          <a:noFill/>
        </p:spPr>
        <p:txBody>
          <a:bodyPr wrap="square" rtlCol="0">
            <a:spAutoFit/>
          </a:bodyPr>
          <a:lstStyle/>
          <a:p>
            <a:r>
              <a:rPr lang="en-US" altLang="zh-CN" dirty="0"/>
              <a:t>c</a:t>
            </a:r>
            <a:r>
              <a:rPr lang="zh-CN" altLang="en-US" dirty="0"/>
              <a:t>趋近于</a:t>
            </a:r>
            <a:r>
              <a:rPr lang="en-US" altLang="zh-CN" dirty="0"/>
              <a:t>0</a:t>
            </a:r>
            <a:r>
              <a:rPr lang="zh-CN" altLang="en-US" dirty="0"/>
              <a:t>时  每摩尔电导率</a:t>
            </a:r>
            <a:endParaRPr lang="en-US" altLang="zh-CN" dirty="0"/>
          </a:p>
          <a:p>
            <a:r>
              <a:rPr lang="zh-CN" altLang="en-US" dirty="0"/>
              <a:t>（极稀溶液下）</a:t>
            </a:r>
          </a:p>
        </p:txBody>
      </p:sp>
      <p:pic>
        <p:nvPicPr>
          <p:cNvPr id="23" name="图片 22">
            <a:extLst>
              <a:ext uri="{FF2B5EF4-FFF2-40B4-BE49-F238E27FC236}">
                <a16:creationId xmlns:a16="http://schemas.microsoft.com/office/drawing/2014/main" id="{EB43FEBE-41F1-4C47-9220-C0301919F4C1}"/>
              </a:ext>
            </a:extLst>
          </p:cNvPr>
          <p:cNvPicPr>
            <a:picLocks noChangeAspect="1"/>
          </p:cNvPicPr>
          <p:nvPr/>
        </p:nvPicPr>
        <p:blipFill>
          <a:blip r:embed="rId3"/>
          <a:stretch>
            <a:fillRect/>
          </a:stretch>
        </p:blipFill>
        <p:spPr>
          <a:xfrm>
            <a:off x="1034655" y="1626516"/>
            <a:ext cx="912811" cy="625444"/>
          </a:xfrm>
          <a:prstGeom prst="rect">
            <a:avLst/>
          </a:prstGeom>
        </p:spPr>
      </p:pic>
      <p:pic>
        <p:nvPicPr>
          <p:cNvPr id="24" name="图片 23">
            <a:extLst>
              <a:ext uri="{FF2B5EF4-FFF2-40B4-BE49-F238E27FC236}">
                <a16:creationId xmlns:a16="http://schemas.microsoft.com/office/drawing/2014/main" id="{DA9B2A11-64D6-414E-938F-4F6E69408C43}"/>
              </a:ext>
            </a:extLst>
          </p:cNvPr>
          <p:cNvPicPr>
            <a:picLocks noChangeAspect="1"/>
          </p:cNvPicPr>
          <p:nvPr/>
        </p:nvPicPr>
        <p:blipFill>
          <a:blip r:embed="rId4"/>
          <a:stretch>
            <a:fillRect/>
          </a:stretch>
        </p:blipFill>
        <p:spPr>
          <a:xfrm>
            <a:off x="118411" y="2365091"/>
            <a:ext cx="1829055" cy="342948"/>
          </a:xfrm>
          <a:prstGeom prst="rect">
            <a:avLst/>
          </a:prstGeom>
        </p:spPr>
      </p:pic>
      <p:sp>
        <p:nvSpPr>
          <p:cNvPr id="26" name="右大括号 25">
            <a:extLst>
              <a:ext uri="{FF2B5EF4-FFF2-40B4-BE49-F238E27FC236}">
                <a16:creationId xmlns:a16="http://schemas.microsoft.com/office/drawing/2014/main" id="{9F939247-4951-4A82-BD55-22D87BFE27B4}"/>
              </a:ext>
            </a:extLst>
          </p:cNvPr>
          <p:cNvSpPr/>
          <p:nvPr/>
        </p:nvSpPr>
        <p:spPr>
          <a:xfrm>
            <a:off x="1932100" y="1911703"/>
            <a:ext cx="457344" cy="624862"/>
          </a:xfrm>
          <a:prstGeom prst="rightBrace">
            <a:avLst>
              <a:gd name="adj1" fmla="val 24814"/>
              <a:gd name="adj2" fmla="val 522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C105EECF-EF3D-48F7-9E75-2E26FAD41031}"/>
              </a:ext>
            </a:extLst>
          </p:cNvPr>
          <p:cNvSpPr txBox="1"/>
          <p:nvPr/>
        </p:nvSpPr>
        <p:spPr>
          <a:xfrm>
            <a:off x="507274" y="3344150"/>
            <a:ext cx="526669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Kohlrausch independent ion migration law</a:t>
            </a:r>
            <a:endParaRPr lang="zh-CN" altLang="en-US" dirty="0"/>
          </a:p>
        </p:txBody>
      </p:sp>
      <p:sp>
        <p:nvSpPr>
          <p:cNvPr id="30" name="文本框 29">
            <a:extLst>
              <a:ext uri="{FF2B5EF4-FFF2-40B4-BE49-F238E27FC236}">
                <a16:creationId xmlns:a16="http://schemas.microsoft.com/office/drawing/2014/main" id="{0178A5E9-C30C-4CA5-8615-C1C41DD93938}"/>
              </a:ext>
            </a:extLst>
          </p:cNvPr>
          <p:cNvSpPr txBox="1"/>
          <p:nvPr/>
        </p:nvSpPr>
        <p:spPr>
          <a:xfrm>
            <a:off x="1032938" y="3766981"/>
            <a:ext cx="4490721" cy="369332"/>
          </a:xfrm>
          <a:prstGeom prst="rect">
            <a:avLst/>
          </a:prstGeom>
          <a:noFill/>
        </p:spPr>
        <p:txBody>
          <a:bodyPr wrap="square" rtlCol="0">
            <a:spAutoFit/>
          </a:bodyPr>
          <a:lstStyle/>
          <a:p>
            <a:r>
              <a:rPr lang="zh-CN" altLang="en-US" dirty="0"/>
              <a:t>极稀溶液中，阴阳离子的移动互不干扰</a:t>
            </a:r>
          </a:p>
        </p:txBody>
      </p:sp>
      <p:sp>
        <p:nvSpPr>
          <p:cNvPr id="42" name="文本框 41">
            <a:extLst>
              <a:ext uri="{FF2B5EF4-FFF2-40B4-BE49-F238E27FC236}">
                <a16:creationId xmlns:a16="http://schemas.microsoft.com/office/drawing/2014/main" id="{48095396-701E-4622-85BB-3A83488CD579}"/>
              </a:ext>
            </a:extLst>
          </p:cNvPr>
          <p:cNvSpPr txBox="1"/>
          <p:nvPr/>
        </p:nvSpPr>
        <p:spPr>
          <a:xfrm>
            <a:off x="507274" y="4220286"/>
            <a:ext cx="457962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Lewis–Randall Empirical Law</a:t>
            </a:r>
            <a:endParaRPr lang="zh-CN" altLang="en-US" dirty="0"/>
          </a:p>
        </p:txBody>
      </p:sp>
      <p:sp>
        <p:nvSpPr>
          <p:cNvPr id="43" name="文本框 42">
            <a:extLst>
              <a:ext uri="{FF2B5EF4-FFF2-40B4-BE49-F238E27FC236}">
                <a16:creationId xmlns:a16="http://schemas.microsoft.com/office/drawing/2014/main" id="{56F8B8AD-F431-4111-BD17-0C0A36F2DDD0}"/>
              </a:ext>
            </a:extLst>
          </p:cNvPr>
          <p:cNvSpPr txBox="1"/>
          <p:nvPr/>
        </p:nvSpPr>
        <p:spPr>
          <a:xfrm>
            <a:off x="1032938" y="4673591"/>
            <a:ext cx="7874842" cy="369332"/>
          </a:xfrm>
          <a:prstGeom prst="rect">
            <a:avLst/>
          </a:prstGeom>
          <a:noFill/>
        </p:spPr>
        <p:txBody>
          <a:bodyPr wrap="square" rtlCol="0">
            <a:spAutoFit/>
          </a:bodyPr>
          <a:lstStyle/>
          <a:p>
            <a:r>
              <a:rPr lang="zh-CN" altLang="en-US" dirty="0"/>
              <a:t>不同溶质的离子强度不同，比如</a:t>
            </a:r>
            <a:r>
              <a:rPr lang="en-US" altLang="zh-CN" dirty="0"/>
              <a:t>NaCl</a:t>
            </a:r>
            <a:r>
              <a:rPr lang="zh-CN" altLang="en-US" dirty="0"/>
              <a:t>溶解后导电性很强，但醋酸导电性很弱</a:t>
            </a:r>
          </a:p>
        </p:txBody>
      </p:sp>
      <p:pic>
        <p:nvPicPr>
          <p:cNvPr id="44" name="图片 43">
            <a:extLst>
              <a:ext uri="{FF2B5EF4-FFF2-40B4-BE49-F238E27FC236}">
                <a16:creationId xmlns:a16="http://schemas.microsoft.com/office/drawing/2014/main" id="{7DD3CDDF-5F6C-4847-BAAE-FE0F67CC501B}"/>
              </a:ext>
            </a:extLst>
          </p:cNvPr>
          <p:cNvPicPr>
            <a:picLocks noChangeAspect="1"/>
          </p:cNvPicPr>
          <p:nvPr/>
        </p:nvPicPr>
        <p:blipFill>
          <a:blip r:embed="rId5"/>
          <a:stretch>
            <a:fillRect/>
          </a:stretch>
        </p:blipFill>
        <p:spPr>
          <a:xfrm>
            <a:off x="593970" y="5082677"/>
            <a:ext cx="2012868" cy="1026973"/>
          </a:xfrm>
          <a:prstGeom prst="rect">
            <a:avLst/>
          </a:prstGeom>
        </p:spPr>
      </p:pic>
      <p:sp>
        <p:nvSpPr>
          <p:cNvPr id="45" name="文本框 44">
            <a:extLst>
              <a:ext uri="{FF2B5EF4-FFF2-40B4-BE49-F238E27FC236}">
                <a16:creationId xmlns:a16="http://schemas.microsoft.com/office/drawing/2014/main" id="{6A9F82F3-0E96-47A9-8387-90BFC8558F7F}"/>
              </a:ext>
            </a:extLst>
          </p:cNvPr>
          <p:cNvSpPr txBox="1"/>
          <p:nvPr/>
        </p:nvSpPr>
        <p:spPr>
          <a:xfrm>
            <a:off x="2524889" y="5279347"/>
            <a:ext cx="1651842" cy="646331"/>
          </a:xfrm>
          <a:prstGeom prst="rect">
            <a:avLst/>
          </a:prstGeom>
          <a:noFill/>
        </p:spPr>
        <p:txBody>
          <a:bodyPr wrap="square" rtlCol="0">
            <a:spAutoFit/>
          </a:bodyPr>
          <a:lstStyle/>
          <a:p>
            <a:r>
              <a:rPr lang="en-US" altLang="zh-CN" dirty="0"/>
              <a:t>c</a:t>
            </a:r>
            <a:r>
              <a:rPr lang="en-US" altLang="zh-CN" baseline="-25000" dirty="0"/>
              <a:t>i</a:t>
            </a:r>
            <a:r>
              <a:rPr lang="zh-CN" altLang="en-US" dirty="0"/>
              <a:t>：盐的浓度</a:t>
            </a:r>
            <a:endParaRPr lang="en-US" altLang="zh-CN" dirty="0"/>
          </a:p>
          <a:p>
            <a:r>
              <a:rPr lang="en-US" altLang="zh-CN" dirty="0"/>
              <a:t>z</a:t>
            </a:r>
            <a:r>
              <a:rPr lang="en-US" altLang="zh-CN" baseline="-25000" dirty="0"/>
              <a:t>i</a:t>
            </a:r>
            <a:r>
              <a:rPr lang="en-US" altLang="zh-CN" dirty="0"/>
              <a:t>: </a:t>
            </a:r>
            <a:r>
              <a:rPr lang="zh-CN" altLang="en-US" dirty="0"/>
              <a:t>化学价</a:t>
            </a:r>
          </a:p>
        </p:txBody>
      </p:sp>
      <p:pic>
        <p:nvPicPr>
          <p:cNvPr id="46" name="图片 45">
            <a:extLst>
              <a:ext uri="{FF2B5EF4-FFF2-40B4-BE49-F238E27FC236}">
                <a16:creationId xmlns:a16="http://schemas.microsoft.com/office/drawing/2014/main" id="{D0FD058C-97BE-4367-9504-6A6203F8D1F7}"/>
              </a:ext>
            </a:extLst>
          </p:cNvPr>
          <p:cNvPicPr>
            <a:picLocks noChangeAspect="1"/>
          </p:cNvPicPr>
          <p:nvPr/>
        </p:nvPicPr>
        <p:blipFill>
          <a:blip r:embed="rId6"/>
          <a:stretch>
            <a:fillRect/>
          </a:stretch>
        </p:blipFill>
        <p:spPr>
          <a:xfrm>
            <a:off x="4114690" y="5140114"/>
            <a:ext cx="4974165" cy="628918"/>
          </a:xfrm>
          <a:prstGeom prst="rect">
            <a:avLst/>
          </a:prstGeom>
        </p:spPr>
      </p:pic>
      <p:pic>
        <p:nvPicPr>
          <p:cNvPr id="47" name="图片 46">
            <a:extLst>
              <a:ext uri="{FF2B5EF4-FFF2-40B4-BE49-F238E27FC236}">
                <a16:creationId xmlns:a16="http://schemas.microsoft.com/office/drawing/2014/main" id="{241756CE-4AD3-4928-879D-E295E8D4EE0B}"/>
              </a:ext>
            </a:extLst>
          </p:cNvPr>
          <p:cNvPicPr>
            <a:picLocks noChangeAspect="1"/>
          </p:cNvPicPr>
          <p:nvPr/>
        </p:nvPicPr>
        <p:blipFill>
          <a:blip r:embed="rId7"/>
          <a:stretch>
            <a:fillRect/>
          </a:stretch>
        </p:blipFill>
        <p:spPr>
          <a:xfrm>
            <a:off x="4114690" y="5847780"/>
            <a:ext cx="4504671" cy="973762"/>
          </a:xfrm>
          <a:prstGeom prst="rect">
            <a:avLst/>
          </a:prstGeom>
        </p:spPr>
      </p:pic>
      <p:pic>
        <p:nvPicPr>
          <p:cNvPr id="48" name="图片 47">
            <a:extLst>
              <a:ext uri="{FF2B5EF4-FFF2-40B4-BE49-F238E27FC236}">
                <a16:creationId xmlns:a16="http://schemas.microsoft.com/office/drawing/2014/main" id="{831F212B-581D-489F-84FA-01026F37CDCB}"/>
              </a:ext>
            </a:extLst>
          </p:cNvPr>
          <p:cNvPicPr>
            <a:picLocks noChangeAspect="1"/>
          </p:cNvPicPr>
          <p:nvPr/>
        </p:nvPicPr>
        <p:blipFill>
          <a:blip r:embed="rId8"/>
          <a:stretch>
            <a:fillRect/>
          </a:stretch>
        </p:blipFill>
        <p:spPr>
          <a:xfrm>
            <a:off x="18802" y="6379091"/>
            <a:ext cx="1421061" cy="395904"/>
          </a:xfrm>
          <a:prstGeom prst="rect">
            <a:avLst/>
          </a:prstGeom>
        </p:spPr>
      </p:pic>
      <p:sp>
        <p:nvSpPr>
          <p:cNvPr id="49" name="文本框 48">
            <a:extLst>
              <a:ext uri="{FF2B5EF4-FFF2-40B4-BE49-F238E27FC236}">
                <a16:creationId xmlns:a16="http://schemas.microsoft.com/office/drawing/2014/main" id="{0BCC1060-2840-4DA8-A7F5-89FB8C5A245E}"/>
              </a:ext>
            </a:extLst>
          </p:cNvPr>
          <p:cNvSpPr txBox="1"/>
          <p:nvPr/>
        </p:nvSpPr>
        <p:spPr>
          <a:xfrm>
            <a:off x="1558713" y="6387447"/>
            <a:ext cx="2247900" cy="369332"/>
          </a:xfrm>
          <a:prstGeom prst="rect">
            <a:avLst/>
          </a:prstGeom>
          <a:noFill/>
        </p:spPr>
        <p:txBody>
          <a:bodyPr wrap="square" rtlCol="0">
            <a:spAutoFit/>
          </a:bodyPr>
          <a:lstStyle/>
          <a:p>
            <a:r>
              <a:rPr lang="en-US" altLang="zh-CN" dirty="0"/>
              <a:t>I</a:t>
            </a:r>
            <a:r>
              <a:rPr lang="zh-CN" altLang="en-US" dirty="0"/>
              <a:t>和</a:t>
            </a:r>
            <a:r>
              <a:rPr lang="en-US" altLang="zh-CN" dirty="0"/>
              <a:t>y</a:t>
            </a:r>
            <a:r>
              <a:rPr lang="zh-CN" altLang="en-US" dirty="0"/>
              <a:t>存在一定的关系</a:t>
            </a:r>
          </a:p>
        </p:txBody>
      </p:sp>
    </p:spTree>
    <p:extLst>
      <p:ext uri="{BB962C8B-B14F-4D97-AF65-F5344CB8AC3E}">
        <p14:creationId xmlns:p14="http://schemas.microsoft.com/office/powerpoint/2010/main" val="156376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3954" y="1874006"/>
            <a:ext cx="7916091" cy="1323439"/>
          </a:xfrm>
          <a:prstGeom prst="rect">
            <a:avLst/>
          </a:prstGeom>
          <a:noFill/>
        </p:spPr>
        <p:txBody>
          <a:bodyPr wrap="square" rtlCol="0">
            <a:spAutoFit/>
          </a:bodyPr>
          <a:lstStyle/>
          <a:p>
            <a:pPr algn="ctr"/>
            <a:r>
              <a:rPr lang="zh-CN" altLang="en-US" sz="8000" b="1" dirty="0">
                <a:solidFill>
                  <a:schemeClr val="bg1"/>
                </a:solidFill>
                <a:latin typeface="隶书" panose="02010509060101010101" pitchFamily="49" charset="-122"/>
                <a:ea typeface="隶书" panose="02010509060101010101" pitchFamily="49" charset="-122"/>
              </a:rPr>
              <a:t>谢谢</a:t>
            </a:r>
          </a:p>
        </p:txBody>
      </p:sp>
    </p:spTree>
    <p:extLst>
      <p:ext uri="{BB962C8B-B14F-4D97-AF65-F5344CB8AC3E}">
        <p14:creationId xmlns:p14="http://schemas.microsoft.com/office/powerpoint/2010/main" val="415908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1830245"/>
          </a:xfrm>
          <a:prstGeom prst="rect">
            <a:avLst/>
          </a:prstGeom>
          <a:noFill/>
          <a:ln w="9525">
            <a:noFill/>
            <a:miter lim="800000"/>
            <a:headEnd/>
            <a:tailEnd/>
          </a:ln>
        </p:spPr>
        <p:txBody>
          <a:bodyPr wrap="square">
            <a:spAutoFit/>
          </a:bodyPr>
          <a:lstStyle/>
          <a:p>
            <a:pPr algn="ctr">
              <a:lnSpc>
                <a:spcPct val="150000"/>
              </a:lnSpc>
            </a:pPr>
            <a:r>
              <a:rPr lang="en-US" altLang="zh-CN" sz="4000" b="1" dirty="0">
                <a:solidFill>
                  <a:schemeClr val="bg1"/>
                </a:solidFill>
                <a:latin typeface="微软雅黑" panose="020B0503020204020204" pitchFamily="34" charset="-122"/>
                <a:ea typeface="微软雅黑" panose="020B0503020204020204" pitchFamily="34" charset="-122"/>
              </a:rPr>
              <a:t>Chapter 1</a:t>
            </a:r>
          </a:p>
          <a:p>
            <a:pPr algn="ctr">
              <a:lnSpc>
                <a:spcPct val="150000"/>
              </a:lnSpc>
            </a:pPr>
            <a:r>
              <a:rPr lang="en-US" altLang="zh-CN" sz="4000" b="1" dirty="0">
                <a:solidFill>
                  <a:schemeClr val="bg1"/>
                </a:solidFill>
                <a:latin typeface="微软雅黑" panose="020B0503020204020204" pitchFamily="34" charset="-122"/>
                <a:ea typeface="微软雅黑" panose="020B0503020204020204" pitchFamily="34" charset="-122"/>
              </a:rPr>
              <a:t>What Is an Electrolyte?</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413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087881" y="197440"/>
            <a:ext cx="4914900"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What Is an Electrolyte?</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cxnSpLocks/>
            <a:endCxn id="38" idx="1"/>
          </p:cNvCxnSpPr>
          <p:nvPr/>
        </p:nvCxnSpPr>
        <p:spPr>
          <a:xfrm>
            <a:off x="0" y="444137"/>
            <a:ext cx="2087881"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7002781" y="444137"/>
            <a:ext cx="2141219"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0BEE86B9-BB81-4F1C-A67E-72967ECAAEE9}"/>
              </a:ext>
            </a:extLst>
          </p:cNvPr>
          <p:cNvGrpSpPr/>
          <p:nvPr/>
        </p:nvGrpSpPr>
        <p:grpSpPr>
          <a:xfrm>
            <a:off x="978934" y="1096482"/>
            <a:ext cx="827665" cy="231236"/>
            <a:chOff x="1036848" y="2888061"/>
            <a:chExt cx="827665" cy="231236"/>
          </a:xfrm>
        </p:grpSpPr>
        <p:sp>
          <p:nvSpPr>
            <p:cNvPr id="13" name="椭圆 12">
              <a:extLst>
                <a:ext uri="{FF2B5EF4-FFF2-40B4-BE49-F238E27FC236}">
                  <a16:creationId xmlns:a16="http://schemas.microsoft.com/office/drawing/2014/main" id="{6170B7E9-24F2-455E-949A-469AA6294CED}"/>
                </a:ext>
              </a:extLst>
            </p:cNvPr>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EFC2E69-787A-4747-8D0F-2DB2DC4927C4}"/>
                </a:ext>
              </a:extLst>
            </p:cNvPr>
            <p:cNvCxnSpPr>
              <a:endCxn id="13"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F65C7E6-7182-4A45-AE09-23E9DC8DD315}"/>
                </a:ext>
              </a:extLst>
            </p:cNvPr>
            <p:cNvCxnSpPr/>
            <p:nvPr/>
          </p:nvCxnSpPr>
          <p:spPr>
            <a:xfrm flipV="1">
              <a:off x="1036848" y="2960061"/>
              <a:ext cx="197808" cy="159236"/>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24" name="直接箭头连接符 23">
            <a:extLst>
              <a:ext uri="{FF2B5EF4-FFF2-40B4-BE49-F238E27FC236}">
                <a16:creationId xmlns:a16="http://schemas.microsoft.com/office/drawing/2014/main" id="{82FB27BC-F553-429B-9A89-99C7E8FE4952}"/>
              </a:ext>
            </a:extLst>
          </p:cNvPr>
          <p:cNvCxnSpPr>
            <a:cxnSpLocks/>
          </p:cNvCxnSpPr>
          <p:nvPr/>
        </p:nvCxnSpPr>
        <p:spPr>
          <a:xfrm>
            <a:off x="978934" y="6000057"/>
            <a:ext cx="0" cy="857943"/>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551F54F-766B-44A6-9326-8FEAA3E545BB}"/>
              </a:ext>
            </a:extLst>
          </p:cNvPr>
          <p:cNvCxnSpPr>
            <a:cxnSpLocks/>
          </p:cNvCxnSpPr>
          <p:nvPr/>
        </p:nvCxnSpPr>
        <p:spPr>
          <a:xfrm>
            <a:off x="978934" y="436649"/>
            <a:ext cx="8866" cy="4867174"/>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8732EBE9-B257-4D99-822E-E794D38931B7}"/>
              </a:ext>
            </a:extLst>
          </p:cNvPr>
          <p:cNvGrpSpPr/>
          <p:nvPr/>
        </p:nvGrpSpPr>
        <p:grpSpPr>
          <a:xfrm rot="5400000">
            <a:off x="577734" y="5055000"/>
            <a:ext cx="684056" cy="1181701"/>
            <a:chOff x="3875314" y="4496828"/>
            <a:chExt cx="1663652" cy="1996055"/>
          </a:xfrm>
        </p:grpSpPr>
        <p:cxnSp>
          <p:nvCxnSpPr>
            <p:cNvPr id="28" name="直接连接符 27">
              <a:extLst>
                <a:ext uri="{FF2B5EF4-FFF2-40B4-BE49-F238E27FC236}">
                  <a16:creationId xmlns:a16="http://schemas.microsoft.com/office/drawing/2014/main" id="{D63D8BF8-48AC-48BC-A733-3AADBE6EA63B}"/>
                </a:ext>
              </a:extLst>
            </p:cNvPr>
            <p:cNvCxnSpPr/>
            <p:nvPr/>
          </p:nvCxnSpPr>
          <p:spPr>
            <a:xfrm flipV="1">
              <a:off x="3875314" y="4951419"/>
              <a:ext cx="106327" cy="44071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A0E753E-827F-4722-B6D2-015715947F37}"/>
                </a:ext>
              </a:extLst>
            </p:cNvPr>
            <p:cNvCxnSpPr/>
            <p:nvPr/>
          </p:nvCxnSpPr>
          <p:spPr>
            <a:xfrm>
              <a:off x="3981641" y="4951419"/>
              <a:ext cx="146222" cy="848471"/>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28EB56F-8026-4E03-AFC5-AA60C44E5545}"/>
                </a:ext>
              </a:extLst>
            </p:cNvPr>
            <p:cNvCxnSpPr/>
            <p:nvPr/>
          </p:nvCxnSpPr>
          <p:spPr>
            <a:xfrm flipV="1">
              <a:off x="4127863" y="5379930"/>
              <a:ext cx="88500" cy="41996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D64E-F123-4D6E-A336-20DF15435679}"/>
                </a:ext>
              </a:extLst>
            </p:cNvPr>
            <p:cNvCxnSpPr/>
            <p:nvPr/>
          </p:nvCxnSpPr>
          <p:spPr>
            <a:xfrm flipV="1">
              <a:off x="4362585" y="4496828"/>
              <a:ext cx="209415" cy="87882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287AF51-DB10-4756-9F7C-F0FE2266D487}"/>
                </a:ext>
              </a:extLst>
            </p:cNvPr>
            <p:cNvCxnSpPr/>
            <p:nvPr/>
          </p:nvCxnSpPr>
          <p:spPr>
            <a:xfrm flipH="1" flipV="1">
              <a:off x="4570828" y="4496829"/>
              <a:ext cx="222467" cy="1996054"/>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D04A190-CAE2-460B-A33B-A9BA1332CBA3}"/>
                </a:ext>
              </a:extLst>
            </p:cNvPr>
            <p:cNvCxnSpPr/>
            <p:nvPr/>
          </p:nvCxnSpPr>
          <p:spPr>
            <a:xfrm flipV="1">
              <a:off x="4793295" y="5370251"/>
              <a:ext cx="91056" cy="1122632"/>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C0C3F5E-E764-4675-8D36-9A9FC0F703CC}"/>
                </a:ext>
              </a:extLst>
            </p:cNvPr>
            <p:cNvCxnSpPr/>
            <p:nvPr/>
          </p:nvCxnSpPr>
          <p:spPr>
            <a:xfrm flipH="1">
              <a:off x="4989014" y="5102557"/>
              <a:ext cx="70371" cy="275235"/>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1429B53-6997-4E7E-8D45-F76A430086FE}"/>
                </a:ext>
              </a:extLst>
            </p:cNvPr>
            <p:cNvCxnSpPr/>
            <p:nvPr/>
          </p:nvCxnSpPr>
          <p:spPr>
            <a:xfrm flipH="1" flipV="1">
              <a:off x="5063096" y="5114401"/>
              <a:ext cx="72126" cy="42423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560AC23-DFA5-40A7-B407-87F24CD3069D}"/>
                </a:ext>
              </a:extLst>
            </p:cNvPr>
            <p:cNvCxnSpPr/>
            <p:nvPr/>
          </p:nvCxnSpPr>
          <p:spPr>
            <a:xfrm flipV="1">
              <a:off x="5135222" y="4815840"/>
              <a:ext cx="102444" cy="72279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9D15598-5601-4685-9AEE-8357356C106D}"/>
                </a:ext>
              </a:extLst>
            </p:cNvPr>
            <p:cNvCxnSpPr/>
            <p:nvPr/>
          </p:nvCxnSpPr>
          <p:spPr>
            <a:xfrm flipH="1" flipV="1">
              <a:off x="5245001" y="4815841"/>
              <a:ext cx="197232" cy="121061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2F9607D-E7BA-4617-AECD-41C210A9495E}"/>
                </a:ext>
              </a:extLst>
            </p:cNvPr>
            <p:cNvCxnSpPr/>
            <p:nvPr/>
          </p:nvCxnSpPr>
          <p:spPr>
            <a:xfrm flipV="1">
              <a:off x="5442233" y="5370251"/>
              <a:ext cx="96733" cy="62713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54F3D3AB-0997-40E9-ACD6-16723F57572F}"/>
                </a:ext>
              </a:extLst>
            </p:cNvPr>
            <p:cNvCxnSpPr/>
            <p:nvPr/>
          </p:nvCxnSpPr>
          <p:spPr>
            <a:xfrm>
              <a:off x="4208959" y="5377792"/>
              <a:ext cx="167606" cy="0"/>
            </a:xfrm>
            <a:prstGeom prst="straightConnector1">
              <a:avLst/>
            </a:prstGeom>
            <a:ln w="28575">
              <a:solidFill>
                <a:srgbClr val="5482A3"/>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5016BB1-62EB-408F-AAA5-CADCC059066D}"/>
                </a:ext>
              </a:extLst>
            </p:cNvPr>
            <p:cNvCxnSpPr/>
            <p:nvPr/>
          </p:nvCxnSpPr>
          <p:spPr>
            <a:xfrm>
              <a:off x="4877481" y="5374524"/>
              <a:ext cx="117890" cy="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grpSp>
      <p:sp>
        <p:nvSpPr>
          <p:cNvPr id="44" name="TextBox 18">
            <a:extLst>
              <a:ext uri="{FF2B5EF4-FFF2-40B4-BE49-F238E27FC236}">
                <a16:creationId xmlns:a16="http://schemas.microsoft.com/office/drawing/2014/main" id="{ED07C55C-7016-492C-9C86-6995167E097D}"/>
              </a:ext>
            </a:extLst>
          </p:cNvPr>
          <p:cNvSpPr txBox="1"/>
          <p:nvPr/>
        </p:nvSpPr>
        <p:spPr>
          <a:xfrm>
            <a:off x="1766468" y="870934"/>
            <a:ext cx="4513234" cy="499624"/>
          </a:xfrm>
          <a:prstGeom prst="rect">
            <a:avLst/>
          </a:prstGeom>
          <a:noFill/>
        </p:spPr>
        <p:txBody>
          <a:bodyPr wrap="square" rtlCol="0">
            <a:spAutoFit/>
          </a:bodyPr>
          <a:lstStyle/>
          <a:p>
            <a:pPr algn="just">
              <a:lnSpc>
                <a:spcPct val="150000"/>
              </a:lnSpc>
            </a:pPr>
            <a:r>
              <a:rPr lang="en-US" altLang="zh-CN" sz="2000" dirty="0">
                <a:latin typeface="+mn-ea"/>
              </a:rPr>
              <a:t>1834</a:t>
            </a:r>
            <a:r>
              <a:rPr lang="zh-CN" altLang="en-US" sz="2000" dirty="0">
                <a:latin typeface="+mn-ea"/>
              </a:rPr>
              <a:t>年，法拉第在提出电解液的概念</a:t>
            </a:r>
            <a:endParaRPr lang="en-US" altLang="zh-CN" sz="2000" dirty="0">
              <a:latin typeface="+mn-ea"/>
            </a:endParaRPr>
          </a:p>
        </p:txBody>
      </p:sp>
      <p:sp>
        <p:nvSpPr>
          <p:cNvPr id="9" name="文本框 8">
            <a:extLst>
              <a:ext uri="{FF2B5EF4-FFF2-40B4-BE49-F238E27FC236}">
                <a16:creationId xmlns:a16="http://schemas.microsoft.com/office/drawing/2014/main" id="{837E5DA5-D490-44D0-A873-873CE678CFB5}"/>
              </a:ext>
            </a:extLst>
          </p:cNvPr>
          <p:cNvSpPr txBox="1"/>
          <p:nvPr/>
        </p:nvSpPr>
        <p:spPr>
          <a:xfrm>
            <a:off x="2351677" y="1422773"/>
            <a:ext cx="1497205" cy="369332"/>
          </a:xfrm>
          <a:prstGeom prst="rect">
            <a:avLst/>
          </a:prstGeom>
          <a:noFill/>
        </p:spPr>
        <p:txBody>
          <a:bodyPr wrap="square" rtlCol="0">
            <a:spAutoFit/>
          </a:bodyPr>
          <a:lstStyle/>
          <a:p>
            <a:r>
              <a:rPr lang="en-US" altLang="zh-CN" dirty="0"/>
              <a:t>electro </a:t>
            </a:r>
            <a:r>
              <a:rPr lang="en-US" altLang="zh-CN" dirty="0" err="1"/>
              <a:t>lyte</a:t>
            </a:r>
            <a:endParaRPr lang="zh-CN" altLang="en-US" dirty="0"/>
          </a:p>
        </p:txBody>
      </p:sp>
      <p:cxnSp>
        <p:nvCxnSpPr>
          <p:cNvPr id="11" name="直接箭头连接符 10">
            <a:extLst>
              <a:ext uri="{FF2B5EF4-FFF2-40B4-BE49-F238E27FC236}">
                <a16:creationId xmlns:a16="http://schemas.microsoft.com/office/drawing/2014/main" id="{E1DEF559-39B9-4509-8AAB-729CC0FD4AF7}"/>
              </a:ext>
            </a:extLst>
          </p:cNvPr>
          <p:cNvCxnSpPr>
            <a:cxnSpLocks/>
            <a:stCxn id="9" idx="1"/>
            <a:endCxn id="47" idx="3"/>
          </p:cNvCxnSpPr>
          <p:nvPr/>
        </p:nvCxnSpPr>
        <p:spPr>
          <a:xfrm flipH="1">
            <a:off x="1978320" y="1607439"/>
            <a:ext cx="373357" cy="2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6184D57B-16C2-4F4B-A3F0-3B4AEDB1039E}"/>
              </a:ext>
            </a:extLst>
          </p:cNvPr>
          <p:cNvSpPr txBox="1"/>
          <p:nvPr/>
        </p:nvSpPr>
        <p:spPr>
          <a:xfrm>
            <a:off x="1307146" y="1424836"/>
            <a:ext cx="671174" cy="369332"/>
          </a:xfrm>
          <a:prstGeom prst="rect">
            <a:avLst/>
          </a:prstGeom>
          <a:noFill/>
        </p:spPr>
        <p:txBody>
          <a:bodyPr wrap="square" rtlCol="0">
            <a:spAutoFit/>
          </a:bodyPr>
          <a:lstStyle/>
          <a:p>
            <a:r>
              <a:rPr lang="zh-CN" altLang="en-US" dirty="0"/>
              <a:t>电力</a:t>
            </a:r>
          </a:p>
        </p:txBody>
      </p:sp>
      <p:sp>
        <p:nvSpPr>
          <p:cNvPr id="50" name="文本框 49">
            <a:extLst>
              <a:ext uri="{FF2B5EF4-FFF2-40B4-BE49-F238E27FC236}">
                <a16:creationId xmlns:a16="http://schemas.microsoft.com/office/drawing/2014/main" id="{BE25B957-D1F5-4FA6-B68F-433E19D5C3A7}"/>
              </a:ext>
            </a:extLst>
          </p:cNvPr>
          <p:cNvSpPr txBox="1"/>
          <p:nvPr/>
        </p:nvSpPr>
        <p:spPr>
          <a:xfrm>
            <a:off x="4224313" y="1417054"/>
            <a:ext cx="1440238" cy="369332"/>
          </a:xfrm>
          <a:prstGeom prst="rect">
            <a:avLst/>
          </a:prstGeom>
          <a:noFill/>
        </p:spPr>
        <p:txBody>
          <a:bodyPr wrap="square" rtlCol="0">
            <a:spAutoFit/>
          </a:bodyPr>
          <a:lstStyle/>
          <a:p>
            <a:r>
              <a:rPr lang="zh-CN" altLang="en-US" dirty="0"/>
              <a:t>能被分解的</a:t>
            </a:r>
          </a:p>
        </p:txBody>
      </p:sp>
      <p:cxnSp>
        <p:nvCxnSpPr>
          <p:cNvPr id="49" name="直接箭头连接符 48">
            <a:extLst>
              <a:ext uri="{FF2B5EF4-FFF2-40B4-BE49-F238E27FC236}">
                <a16:creationId xmlns:a16="http://schemas.microsoft.com/office/drawing/2014/main" id="{6F2718AF-CA66-43D8-942B-AD2E7CDA3B6B}"/>
              </a:ext>
            </a:extLst>
          </p:cNvPr>
          <p:cNvCxnSpPr>
            <a:cxnSpLocks/>
            <a:stCxn id="9" idx="3"/>
            <a:endCxn id="50" idx="1"/>
          </p:cNvCxnSpPr>
          <p:nvPr/>
        </p:nvCxnSpPr>
        <p:spPr>
          <a:xfrm flipV="1">
            <a:off x="3848882" y="1601720"/>
            <a:ext cx="375431"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A799F708-D159-4603-BAC9-696E807675BE}"/>
              </a:ext>
            </a:extLst>
          </p:cNvPr>
          <p:cNvSpPr/>
          <p:nvPr/>
        </p:nvSpPr>
        <p:spPr>
          <a:xfrm>
            <a:off x="3225126" y="1391654"/>
            <a:ext cx="448976"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0AD4CA1-58AD-4BFA-895A-2CF4ACF11D71}"/>
              </a:ext>
            </a:extLst>
          </p:cNvPr>
          <p:cNvSpPr/>
          <p:nvPr/>
        </p:nvSpPr>
        <p:spPr>
          <a:xfrm>
            <a:off x="2413908" y="1395312"/>
            <a:ext cx="779234"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175A8498-3609-410B-BB89-F745D9C543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09" r="20088"/>
          <a:stretch/>
        </p:blipFill>
        <p:spPr bwMode="auto">
          <a:xfrm>
            <a:off x="6869428" y="952335"/>
            <a:ext cx="1945246" cy="2642871"/>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a:extLst>
              <a:ext uri="{FF2B5EF4-FFF2-40B4-BE49-F238E27FC236}">
                <a16:creationId xmlns:a16="http://schemas.microsoft.com/office/drawing/2014/main" id="{DB6B847D-30F4-41C5-8DC1-639737B705AE}"/>
              </a:ext>
            </a:extLst>
          </p:cNvPr>
          <p:cNvSpPr txBox="1"/>
          <p:nvPr/>
        </p:nvSpPr>
        <p:spPr>
          <a:xfrm>
            <a:off x="1292135" y="2344726"/>
            <a:ext cx="1008154" cy="369332"/>
          </a:xfrm>
          <a:prstGeom prst="rect">
            <a:avLst/>
          </a:prstGeom>
          <a:noFill/>
        </p:spPr>
        <p:txBody>
          <a:bodyPr wrap="square" rtlCol="0">
            <a:spAutoFit/>
          </a:bodyPr>
          <a:lstStyle/>
          <a:p>
            <a:r>
              <a:rPr lang="en-US" altLang="zh-CN" dirty="0"/>
              <a:t>Cat ion</a:t>
            </a:r>
            <a:endParaRPr lang="zh-CN" altLang="en-US" dirty="0"/>
          </a:p>
        </p:txBody>
      </p:sp>
      <p:cxnSp>
        <p:nvCxnSpPr>
          <p:cNvPr id="61" name="直接箭头连接符 60">
            <a:extLst>
              <a:ext uri="{FF2B5EF4-FFF2-40B4-BE49-F238E27FC236}">
                <a16:creationId xmlns:a16="http://schemas.microsoft.com/office/drawing/2014/main" id="{DC0C14EC-C893-4C0B-81CD-3CB65B10D389}"/>
              </a:ext>
            </a:extLst>
          </p:cNvPr>
          <p:cNvCxnSpPr/>
          <p:nvPr/>
        </p:nvCxnSpPr>
        <p:spPr>
          <a:xfrm>
            <a:off x="1587640" y="2714058"/>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E3ADC8B1-09C7-4578-88D6-4E167750295A}"/>
              </a:ext>
            </a:extLst>
          </p:cNvPr>
          <p:cNvSpPr txBox="1"/>
          <p:nvPr/>
        </p:nvSpPr>
        <p:spPr>
          <a:xfrm>
            <a:off x="1292133" y="3075063"/>
            <a:ext cx="2060665" cy="369332"/>
          </a:xfrm>
          <a:prstGeom prst="rect">
            <a:avLst/>
          </a:prstGeom>
          <a:noFill/>
        </p:spPr>
        <p:txBody>
          <a:bodyPr wrap="square" rtlCol="0">
            <a:spAutoFit/>
          </a:bodyPr>
          <a:lstStyle/>
          <a:p>
            <a:r>
              <a:rPr lang="zh-CN" altLang="en-US" dirty="0"/>
              <a:t>向西的 </a:t>
            </a:r>
            <a:r>
              <a:rPr lang="en-US" altLang="zh-CN" dirty="0"/>
              <a:t>westward</a:t>
            </a:r>
            <a:endParaRPr lang="zh-CN" altLang="en-US" dirty="0"/>
          </a:p>
        </p:txBody>
      </p:sp>
      <p:sp>
        <p:nvSpPr>
          <p:cNvPr id="63" name="文本框 62">
            <a:extLst>
              <a:ext uri="{FF2B5EF4-FFF2-40B4-BE49-F238E27FC236}">
                <a16:creationId xmlns:a16="http://schemas.microsoft.com/office/drawing/2014/main" id="{4848D38C-56D2-4DF2-BFCC-E2AF023DB0F5}"/>
              </a:ext>
            </a:extLst>
          </p:cNvPr>
          <p:cNvSpPr txBox="1"/>
          <p:nvPr/>
        </p:nvSpPr>
        <p:spPr>
          <a:xfrm>
            <a:off x="2712517" y="2339007"/>
            <a:ext cx="1146880" cy="369332"/>
          </a:xfrm>
          <a:prstGeom prst="rect">
            <a:avLst/>
          </a:prstGeom>
          <a:noFill/>
        </p:spPr>
        <p:txBody>
          <a:bodyPr wrap="square" rtlCol="0">
            <a:spAutoFit/>
          </a:bodyPr>
          <a:lstStyle/>
          <a:p>
            <a:r>
              <a:rPr lang="en-US" altLang="zh-CN" dirty="0"/>
              <a:t>going</a:t>
            </a:r>
            <a:endParaRPr lang="zh-CN" altLang="en-US" dirty="0"/>
          </a:p>
        </p:txBody>
      </p:sp>
      <p:cxnSp>
        <p:nvCxnSpPr>
          <p:cNvPr id="64" name="直接箭头连接符 63">
            <a:extLst>
              <a:ext uri="{FF2B5EF4-FFF2-40B4-BE49-F238E27FC236}">
                <a16:creationId xmlns:a16="http://schemas.microsoft.com/office/drawing/2014/main" id="{6CD5A5C9-3A40-4218-B338-8DF8ABC34019}"/>
              </a:ext>
            </a:extLst>
          </p:cNvPr>
          <p:cNvCxnSpPr>
            <a:cxnSpLocks/>
            <a:stCxn id="60" idx="3"/>
            <a:endCxn id="63" idx="1"/>
          </p:cNvCxnSpPr>
          <p:nvPr/>
        </p:nvCxnSpPr>
        <p:spPr>
          <a:xfrm flipV="1">
            <a:off x="2300289" y="2523673"/>
            <a:ext cx="412228"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矩形 64">
            <a:extLst>
              <a:ext uri="{FF2B5EF4-FFF2-40B4-BE49-F238E27FC236}">
                <a16:creationId xmlns:a16="http://schemas.microsoft.com/office/drawing/2014/main" id="{7DC22A7B-4858-4728-8715-B66AEDCB71D3}"/>
              </a:ext>
            </a:extLst>
          </p:cNvPr>
          <p:cNvSpPr/>
          <p:nvPr/>
        </p:nvSpPr>
        <p:spPr>
          <a:xfrm>
            <a:off x="1806599" y="2317264"/>
            <a:ext cx="389747"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601D978A-F2A1-4C2C-BAED-5E023AB735F2}"/>
              </a:ext>
            </a:extLst>
          </p:cNvPr>
          <p:cNvSpPr/>
          <p:nvPr/>
        </p:nvSpPr>
        <p:spPr>
          <a:xfrm>
            <a:off x="1361048" y="2317264"/>
            <a:ext cx="407520"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EE9E50F0-F3BF-44EE-8D04-4A59DD53D8A9}"/>
              </a:ext>
            </a:extLst>
          </p:cNvPr>
          <p:cNvSpPr txBox="1"/>
          <p:nvPr/>
        </p:nvSpPr>
        <p:spPr>
          <a:xfrm>
            <a:off x="1344069" y="3712266"/>
            <a:ext cx="1233717" cy="369332"/>
          </a:xfrm>
          <a:prstGeom prst="rect">
            <a:avLst/>
          </a:prstGeom>
          <a:noFill/>
        </p:spPr>
        <p:txBody>
          <a:bodyPr wrap="square" rtlCol="0">
            <a:spAutoFit/>
          </a:bodyPr>
          <a:lstStyle/>
          <a:p>
            <a:r>
              <a:rPr lang="en-US" altLang="zh-CN" dirty="0"/>
              <a:t>Cat </a:t>
            </a:r>
            <a:r>
              <a:rPr lang="en-US" altLang="zh-CN" dirty="0" err="1"/>
              <a:t>hode</a:t>
            </a:r>
            <a:endParaRPr lang="zh-CN" altLang="en-US" dirty="0"/>
          </a:p>
        </p:txBody>
      </p:sp>
      <p:sp>
        <p:nvSpPr>
          <p:cNvPr id="73" name="文本框 72">
            <a:extLst>
              <a:ext uri="{FF2B5EF4-FFF2-40B4-BE49-F238E27FC236}">
                <a16:creationId xmlns:a16="http://schemas.microsoft.com/office/drawing/2014/main" id="{7980900D-A61C-46F3-BA1C-915EB2107E14}"/>
              </a:ext>
            </a:extLst>
          </p:cNvPr>
          <p:cNvSpPr txBox="1"/>
          <p:nvPr/>
        </p:nvSpPr>
        <p:spPr>
          <a:xfrm>
            <a:off x="2764452" y="3706547"/>
            <a:ext cx="1146880" cy="369332"/>
          </a:xfrm>
          <a:prstGeom prst="rect">
            <a:avLst/>
          </a:prstGeom>
          <a:noFill/>
        </p:spPr>
        <p:txBody>
          <a:bodyPr wrap="square" rtlCol="0">
            <a:spAutoFit/>
          </a:bodyPr>
          <a:lstStyle/>
          <a:p>
            <a:r>
              <a:rPr lang="en-US" altLang="zh-CN" dirty="0"/>
              <a:t>way</a:t>
            </a:r>
            <a:endParaRPr lang="zh-CN" altLang="en-US" dirty="0"/>
          </a:p>
        </p:txBody>
      </p:sp>
      <p:cxnSp>
        <p:nvCxnSpPr>
          <p:cNvPr id="74" name="直接箭头连接符 73">
            <a:extLst>
              <a:ext uri="{FF2B5EF4-FFF2-40B4-BE49-F238E27FC236}">
                <a16:creationId xmlns:a16="http://schemas.microsoft.com/office/drawing/2014/main" id="{5CDC7E81-3390-42F8-ABFC-824B445F1DC1}"/>
              </a:ext>
            </a:extLst>
          </p:cNvPr>
          <p:cNvCxnSpPr>
            <a:cxnSpLocks/>
            <a:stCxn id="70" idx="3"/>
            <a:endCxn id="73" idx="1"/>
          </p:cNvCxnSpPr>
          <p:nvPr/>
        </p:nvCxnSpPr>
        <p:spPr>
          <a:xfrm flipV="1">
            <a:off x="2577786" y="3891213"/>
            <a:ext cx="186666"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CDC4C576-FB5B-4E02-95F0-46DC1FCF44C8}"/>
              </a:ext>
            </a:extLst>
          </p:cNvPr>
          <p:cNvSpPr/>
          <p:nvPr/>
        </p:nvSpPr>
        <p:spPr>
          <a:xfrm>
            <a:off x="1858534" y="3684804"/>
            <a:ext cx="596221"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BECDDED0-74F1-4892-BC24-94FD090076A5}"/>
              </a:ext>
            </a:extLst>
          </p:cNvPr>
          <p:cNvSpPr/>
          <p:nvPr/>
        </p:nvSpPr>
        <p:spPr>
          <a:xfrm>
            <a:off x="1412983" y="3684804"/>
            <a:ext cx="407520"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D90B749B-E7F6-4FE6-9153-351E5F2192C8}"/>
              </a:ext>
            </a:extLst>
          </p:cNvPr>
          <p:cNvCxnSpPr>
            <a:cxnSpLocks/>
            <a:stCxn id="76" idx="0"/>
          </p:cNvCxnSpPr>
          <p:nvPr/>
        </p:nvCxnSpPr>
        <p:spPr>
          <a:xfrm flipV="1">
            <a:off x="1616743" y="3386925"/>
            <a:ext cx="0" cy="297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矩形 76">
            <a:extLst>
              <a:ext uri="{FF2B5EF4-FFF2-40B4-BE49-F238E27FC236}">
                <a16:creationId xmlns:a16="http://schemas.microsoft.com/office/drawing/2014/main" id="{F9586C4D-80DF-47C5-B8AA-EAC3FD42E887}"/>
              </a:ext>
            </a:extLst>
          </p:cNvPr>
          <p:cNvSpPr/>
          <p:nvPr/>
        </p:nvSpPr>
        <p:spPr>
          <a:xfrm>
            <a:off x="1292133" y="2255742"/>
            <a:ext cx="2258786" cy="199874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D0FAF68B-70DB-4234-AAEA-AF11D40CA440}"/>
              </a:ext>
            </a:extLst>
          </p:cNvPr>
          <p:cNvSpPr txBox="1"/>
          <p:nvPr/>
        </p:nvSpPr>
        <p:spPr>
          <a:xfrm>
            <a:off x="3940534" y="2346500"/>
            <a:ext cx="1008154" cy="369332"/>
          </a:xfrm>
          <a:prstGeom prst="rect">
            <a:avLst/>
          </a:prstGeom>
          <a:noFill/>
        </p:spPr>
        <p:txBody>
          <a:bodyPr wrap="square" rtlCol="0">
            <a:spAutoFit/>
          </a:bodyPr>
          <a:lstStyle/>
          <a:p>
            <a:r>
              <a:rPr lang="en-US" altLang="zh-CN" dirty="0"/>
              <a:t>An  ion</a:t>
            </a:r>
            <a:endParaRPr lang="zh-CN" altLang="en-US" dirty="0"/>
          </a:p>
        </p:txBody>
      </p:sp>
      <p:cxnSp>
        <p:nvCxnSpPr>
          <p:cNvPr id="87" name="直接箭头连接符 86">
            <a:extLst>
              <a:ext uri="{FF2B5EF4-FFF2-40B4-BE49-F238E27FC236}">
                <a16:creationId xmlns:a16="http://schemas.microsoft.com/office/drawing/2014/main" id="{8360F8A9-FBF2-413B-A051-24161591C787}"/>
              </a:ext>
            </a:extLst>
          </p:cNvPr>
          <p:cNvCxnSpPr/>
          <p:nvPr/>
        </p:nvCxnSpPr>
        <p:spPr>
          <a:xfrm>
            <a:off x="4236039" y="2715832"/>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文本框 87">
            <a:extLst>
              <a:ext uri="{FF2B5EF4-FFF2-40B4-BE49-F238E27FC236}">
                <a16:creationId xmlns:a16="http://schemas.microsoft.com/office/drawing/2014/main" id="{ED252E2D-B1F4-4939-AAFE-D2E58BC3165F}"/>
              </a:ext>
            </a:extLst>
          </p:cNvPr>
          <p:cNvSpPr txBox="1"/>
          <p:nvPr/>
        </p:nvSpPr>
        <p:spPr>
          <a:xfrm>
            <a:off x="3940532" y="3076837"/>
            <a:ext cx="2060665" cy="369332"/>
          </a:xfrm>
          <a:prstGeom prst="rect">
            <a:avLst/>
          </a:prstGeom>
          <a:noFill/>
        </p:spPr>
        <p:txBody>
          <a:bodyPr wrap="square" rtlCol="0">
            <a:spAutoFit/>
          </a:bodyPr>
          <a:lstStyle/>
          <a:p>
            <a:r>
              <a:rPr lang="zh-CN" altLang="en-US" dirty="0"/>
              <a:t>向东的 </a:t>
            </a:r>
            <a:r>
              <a:rPr lang="en-US" altLang="zh-CN" dirty="0"/>
              <a:t>westward</a:t>
            </a:r>
            <a:endParaRPr lang="zh-CN" altLang="en-US" dirty="0"/>
          </a:p>
        </p:txBody>
      </p:sp>
      <p:sp>
        <p:nvSpPr>
          <p:cNvPr id="89" name="文本框 88">
            <a:extLst>
              <a:ext uri="{FF2B5EF4-FFF2-40B4-BE49-F238E27FC236}">
                <a16:creationId xmlns:a16="http://schemas.microsoft.com/office/drawing/2014/main" id="{73BB78B6-A62A-4D9E-8DBD-9B4A3A887B39}"/>
              </a:ext>
            </a:extLst>
          </p:cNvPr>
          <p:cNvSpPr txBox="1"/>
          <p:nvPr/>
        </p:nvSpPr>
        <p:spPr>
          <a:xfrm>
            <a:off x="5360916" y="2340781"/>
            <a:ext cx="1146880" cy="369332"/>
          </a:xfrm>
          <a:prstGeom prst="rect">
            <a:avLst/>
          </a:prstGeom>
          <a:noFill/>
        </p:spPr>
        <p:txBody>
          <a:bodyPr wrap="square" rtlCol="0">
            <a:spAutoFit/>
          </a:bodyPr>
          <a:lstStyle/>
          <a:p>
            <a:r>
              <a:rPr lang="en-US" altLang="zh-CN" dirty="0"/>
              <a:t>going</a:t>
            </a:r>
            <a:endParaRPr lang="zh-CN" altLang="en-US" dirty="0"/>
          </a:p>
        </p:txBody>
      </p:sp>
      <p:cxnSp>
        <p:nvCxnSpPr>
          <p:cNvPr id="90" name="直接箭头连接符 89">
            <a:extLst>
              <a:ext uri="{FF2B5EF4-FFF2-40B4-BE49-F238E27FC236}">
                <a16:creationId xmlns:a16="http://schemas.microsoft.com/office/drawing/2014/main" id="{B50B5D90-7DDC-4481-BEFE-0F06D3D0AD7E}"/>
              </a:ext>
            </a:extLst>
          </p:cNvPr>
          <p:cNvCxnSpPr>
            <a:cxnSpLocks/>
            <a:stCxn id="86" idx="3"/>
            <a:endCxn id="89" idx="1"/>
          </p:cNvCxnSpPr>
          <p:nvPr/>
        </p:nvCxnSpPr>
        <p:spPr>
          <a:xfrm flipV="1">
            <a:off x="4948688" y="2525447"/>
            <a:ext cx="412228"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矩形 90">
            <a:extLst>
              <a:ext uri="{FF2B5EF4-FFF2-40B4-BE49-F238E27FC236}">
                <a16:creationId xmlns:a16="http://schemas.microsoft.com/office/drawing/2014/main" id="{FE76E3E7-CA3C-40BC-8446-51A83FA3C9DA}"/>
              </a:ext>
            </a:extLst>
          </p:cNvPr>
          <p:cNvSpPr/>
          <p:nvPr/>
        </p:nvSpPr>
        <p:spPr>
          <a:xfrm>
            <a:off x="4454998" y="2319038"/>
            <a:ext cx="389747"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67BDA8ED-371A-4065-81B7-9FC009497F4B}"/>
              </a:ext>
            </a:extLst>
          </p:cNvPr>
          <p:cNvSpPr/>
          <p:nvPr/>
        </p:nvSpPr>
        <p:spPr>
          <a:xfrm>
            <a:off x="4009447" y="2319038"/>
            <a:ext cx="407520"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36BC5626-E4AF-43AA-8821-CA8E872034C7}"/>
              </a:ext>
            </a:extLst>
          </p:cNvPr>
          <p:cNvSpPr txBox="1"/>
          <p:nvPr/>
        </p:nvSpPr>
        <p:spPr>
          <a:xfrm>
            <a:off x="3992468" y="3714040"/>
            <a:ext cx="1233717" cy="369332"/>
          </a:xfrm>
          <a:prstGeom prst="rect">
            <a:avLst/>
          </a:prstGeom>
          <a:noFill/>
        </p:spPr>
        <p:txBody>
          <a:bodyPr wrap="square" rtlCol="0">
            <a:spAutoFit/>
          </a:bodyPr>
          <a:lstStyle/>
          <a:p>
            <a:r>
              <a:rPr lang="en-US" altLang="zh-CN" dirty="0"/>
              <a:t>An   ode</a:t>
            </a:r>
            <a:endParaRPr lang="zh-CN" altLang="en-US" dirty="0"/>
          </a:p>
        </p:txBody>
      </p:sp>
      <p:sp>
        <p:nvSpPr>
          <p:cNvPr id="94" name="文本框 93">
            <a:extLst>
              <a:ext uri="{FF2B5EF4-FFF2-40B4-BE49-F238E27FC236}">
                <a16:creationId xmlns:a16="http://schemas.microsoft.com/office/drawing/2014/main" id="{2592683B-0504-4EB2-9C5D-9B3D41D8203F}"/>
              </a:ext>
            </a:extLst>
          </p:cNvPr>
          <p:cNvSpPr txBox="1"/>
          <p:nvPr/>
        </p:nvSpPr>
        <p:spPr>
          <a:xfrm>
            <a:off x="5412851" y="3708321"/>
            <a:ext cx="1146880" cy="369332"/>
          </a:xfrm>
          <a:prstGeom prst="rect">
            <a:avLst/>
          </a:prstGeom>
          <a:noFill/>
        </p:spPr>
        <p:txBody>
          <a:bodyPr wrap="square" rtlCol="0">
            <a:spAutoFit/>
          </a:bodyPr>
          <a:lstStyle/>
          <a:p>
            <a:r>
              <a:rPr lang="en-US" altLang="zh-CN" dirty="0"/>
              <a:t>way</a:t>
            </a:r>
            <a:endParaRPr lang="zh-CN" altLang="en-US" dirty="0"/>
          </a:p>
        </p:txBody>
      </p:sp>
      <p:cxnSp>
        <p:nvCxnSpPr>
          <p:cNvPr id="95" name="直接箭头连接符 94">
            <a:extLst>
              <a:ext uri="{FF2B5EF4-FFF2-40B4-BE49-F238E27FC236}">
                <a16:creationId xmlns:a16="http://schemas.microsoft.com/office/drawing/2014/main" id="{DDC30556-345B-4852-9539-20F95EAA0BCB}"/>
              </a:ext>
            </a:extLst>
          </p:cNvPr>
          <p:cNvCxnSpPr>
            <a:cxnSpLocks/>
            <a:stCxn id="93" idx="3"/>
            <a:endCxn id="94" idx="1"/>
          </p:cNvCxnSpPr>
          <p:nvPr/>
        </p:nvCxnSpPr>
        <p:spPr>
          <a:xfrm flipV="1">
            <a:off x="5226185" y="3892987"/>
            <a:ext cx="186666" cy="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CFF64F9D-21F3-4CBB-8C87-4C040AC0E82D}"/>
              </a:ext>
            </a:extLst>
          </p:cNvPr>
          <p:cNvSpPr/>
          <p:nvPr/>
        </p:nvSpPr>
        <p:spPr>
          <a:xfrm>
            <a:off x="4506933" y="3686578"/>
            <a:ext cx="596221"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F006AF43-9AB1-4180-BA51-FAB1DE151774}"/>
              </a:ext>
            </a:extLst>
          </p:cNvPr>
          <p:cNvSpPr/>
          <p:nvPr/>
        </p:nvSpPr>
        <p:spPr>
          <a:xfrm>
            <a:off x="4061382" y="3686578"/>
            <a:ext cx="407520" cy="405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a:extLst>
              <a:ext uri="{FF2B5EF4-FFF2-40B4-BE49-F238E27FC236}">
                <a16:creationId xmlns:a16="http://schemas.microsoft.com/office/drawing/2014/main" id="{641D10DE-B8F4-418B-98DF-B8A269A24FD1}"/>
              </a:ext>
            </a:extLst>
          </p:cNvPr>
          <p:cNvCxnSpPr>
            <a:cxnSpLocks/>
            <a:stCxn id="97" idx="0"/>
          </p:cNvCxnSpPr>
          <p:nvPr/>
        </p:nvCxnSpPr>
        <p:spPr>
          <a:xfrm flipV="1">
            <a:off x="4265142" y="3388699"/>
            <a:ext cx="0" cy="297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矩形 98">
            <a:extLst>
              <a:ext uri="{FF2B5EF4-FFF2-40B4-BE49-F238E27FC236}">
                <a16:creationId xmlns:a16="http://schemas.microsoft.com/office/drawing/2014/main" id="{84C68B7E-2557-4782-81AF-A9E92B0379C9}"/>
              </a:ext>
            </a:extLst>
          </p:cNvPr>
          <p:cNvSpPr/>
          <p:nvPr/>
        </p:nvSpPr>
        <p:spPr>
          <a:xfrm>
            <a:off x="3940532" y="2257516"/>
            <a:ext cx="2258786" cy="199874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a:extLst>
              <a:ext uri="{FF2B5EF4-FFF2-40B4-BE49-F238E27FC236}">
                <a16:creationId xmlns:a16="http://schemas.microsoft.com/office/drawing/2014/main" id="{57D4E9C5-C376-4CCC-A19C-BB13A376E80F}"/>
              </a:ext>
            </a:extLst>
          </p:cNvPr>
          <p:cNvSpPr txBox="1"/>
          <p:nvPr/>
        </p:nvSpPr>
        <p:spPr>
          <a:xfrm>
            <a:off x="7309652" y="3566662"/>
            <a:ext cx="1382043" cy="369332"/>
          </a:xfrm>
          <a:prstGeom prst="rect">
            <a:avLst/>
          </a:prstGeom>
          <a:noFill/>
        </p:spPr>
        <p:txBody>
          <a:bodyPr wrap="square" rtlCol="0">
            <a:spAutoFit/>
          </a:bodyPr>
          <a:lstStyle/>
          <a:p>
            <a:r>
              <a:rPr lang="zh-CN" altLang="en-US" dirty="0"/>
              <a:t>铜锌原电池</a:t>
            </a:r>
          </a:p>
        </p:txBody>
      </p:sp>
      <p:pic>
        <p:nvPicPr>
          <p:cNvPr id="82" name="图片 81">
            <a:extLst>
              <a:ext uri="{FF2B5EF4-FFF2-40B4-BE49-F238E27FC236}">
                <a16:creationId xmlns:a16="http://schemas.microsoft.com/office/drawing/2014/main" id="{F7D1C196-17DB-496A-9A8D-7BC953A2806A}"/>
              </a:ext>
            </a:extLst>
          </p:cNvPr>
          <p:cNvPicPr>
            <a:picLocks noChangeAspect="1"/>
          </p:cNvPicPr>
          <p:nvPr/>
        </p:nvPicPr>
        <p:blipFill>
          <a:blip r:embed="rId3"/>
          <a:stretch>
            <a:fillRect/>
          </a:stretch>
        </p:blipFill>
        <p:spPr>
          <a:xfrm>
            <a:off x="4948688" y="4342278"/>
            <a:ext cx="4144286" cy="2521593"/>
          </a:xfrm>
          <a:prstGeom prst="rect">
            <a:avLst/>
          </a:prstGeom>
        </p:spPr>
      </p:pic>
      <p:sp>
        <p:nvSpPr>
          <p:cNvPr id="104" name="文本框 103">
            <a:extLst>
              <a:ext uri="{FF2B5EF4-FFF2-40B4-BE49-F238E27FC236}">
                <a16:creationId xmlns:a16="http://schemas.microsoft.com/office/drawing/2014/main" id="{697E4B4C-71CB-4BB8-9F6C-A229712E4F6C}"/>
              </a:ext>
            </a:extLst>
          </p:cNvPr>
          <p:cNvSpPr txBox="1"/>
          <p:nvPr/>
        </p:nvSpPr>
        <p:spPr>
          <a:xfrm>
            <a:off x="1799889" y="4590065"/>
            <a:ext cx="3026719"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electrode   </a:t>
            </a:r>
            <a:r>
              <a:rPr lang="zh-CN" altLang="en-US" dirty="0"/>
              <a:t>电极</a:t>
            </a:r>
            <a:endParaRPr lang="en-US" altLang="zh-CN" dirty="0"/>
          </a:p>
          <a:p>
            <a:pPr marL="285750" indent="-285750">
              <a:buFont typeface="Arial" panose="020B0604020202020204" pitchFamily="34" charset="0"/>
              <a:buChar char="•"/>
            </a:pPr>
            <a:r>
              <a:rPr lang="en-US" altLang="zh-CN" dirty="0"/>
              <a:t>ions </a:t>
            </a:r>
            <a:r>
              <a:rPr lang="zh-CN" altLang="en-US" dirty="0"/>
              <a:t>离子</a:t>
            </a:r>
            <a:endParaRPr lang="en-US" altLang="zh-CN" dirty="0"/>
          </a:p>
          <a:p>
            <a:pPr marL="285750" indent="-285750">
              <a:buFont typeface="Arial" panose="020B0604020202020204" pitchFamily="34" charset="0"/>
              <a:buChar char="•"/>
            </a:pPr>
            <a:r>
              <a:rPr lang="en-US" altLang="zh-CN" dirty="0"/>
              <a:t>interface </a:t>
            </a:r>
            <a:r>
              <a:rPr lang="zh-CN" altLang="en-US" dirty="0"/>
              <a:t>二维接触面</a:t>
            </a:r>
            <a:endParaRPr lang="en-US" altLang="zh-CN" dirty="0"/>
          </a:p>
          <a:p>
            <a:pPr marL="285750" indent="-285750">
              <a:buFont typeface="Arial" panose="020B0604020202020204" pitchFamily="34" charset="0"/>
              <a:buChar char="•"/>
            </a:pPr>
            <a:r>
              <a:rPr lang="en-US" altLang="zh-CN" dirty="0"/>
              <a:t>interphase </a:t>
            </a:r>
            <a:r>
              <a:rPr lang="zh-CN" altLang="en-US" dirty="0"/>
              <a:t>三维相界</a:t>
            </a:r>
          </a:p>
        </p:txBody>
      </p:sp>
      <p:sp>
        <p:nvSpPr>
          <p:cNvPr id="109" name="文本框 108">
            <a:extLst>
              <a:ext uri="{FF2B5EF4-FFF2-40B4-BE49-F238E27FC236}">
                <a16:creationId xmlns:a16="http://schemas.microsoft.com/office/drawing/2014/main" id="{8423D910-B496-4616-9150-9EC8A9622336}"/>
              </a:ext>
            </a:extLst>
          </p:cNvPr>
          <p:cNvSpPr txBox="1"/>
          <p:nvPr/>
        </p:nvSpPr>
        <p:spPr>
          <a:xfrm>
            <a:off x="1504368" y="1946867"/>
            <a:ext cx="1945246" cy="369332"/>
          </a:xfrm>
          <a:prstGeom prst="rect">
            <a:avLst/>
          </a:prstGeom>
          <a:noFill/>
        </p:spPr>
        <p:txBody>
          <a:bodyPr wrap="square" rtlCol="0">
            <a:spAutoFit/>
          </a:bodyPr>
          <a:lstStyle/>
          <a:p>
            <a:r>
              <a:rPr lang="zh-CN" altLang="en-US" dirty="0"/>
              <a:t>阳离子向阴极走</a:t>
            </a:r>
          </a:p>
        </p:txBody>
      </p:sp>
      <p:sp>
        <p:nvSpPr>
          <p:cNvPr id="110" name="文本框 109">
            <a:extLst>
              <a:ext uri="{FF2B5EF4-FFF2-40B4-BE49-F238E27FC236}">
                <a16:creationId xmlns:a16="http://schemas.microsoft.com/office/drawing/2014/main" id="{F6078AA9-7B24-4EFD-A084-77FBD40197EC}"/>
              </a:ext>
            </a:extLst>
          </p:cNvPr>
          <p:cNvSpPr txBox="1"/>
          <p:nvPr/>
        </p:nvSpPr>
        <p:spPr>
          <a:xfrm>
            <a:off x="4174261" y="1921941"/>
            <a:ext cx="1945246" cy="369332"/>
          </a:xfrm>
          <a:prstGeom prst="rect">
            <a:avLst/>
          </a:prstGeom>
          <a:noFill/>
        </p:spPr>
        <p:txBody>
          <a:bodyPr wrap="square" rtlCol="0">
            <a:spAutoFit/>
          </a:bodyPr>
          <a:lstStyle/>
          <a:p>
            <a:r>
              <a:rPr lang="zh-CN" altLang="en-US" dirty="0"/>
              <a:t>阴离子向阳极走</a:t>
            </a:r>
          </a:p>
        </p:txBody>
      </p:sp>
      <p:sp>
        <p:nvSpPr>
          <p:cNvPr id="111" name="文本框 110">
            <a:extLst>
              <a:ext uri="{FF2B5EF4-FFF2-40B4-BE49-F238E27FC236}">
                <a16:creationId xmlns:a16="http://schemas.microsoft.com/office/drawing/2014/main" id="{EEEE5EDF-E2A8-4098-A50C-5F1F578F3307}"/>
              </a:ext>
            </a:extLst>
          </p:cNvPr>
          <p:cNvSpPr txBox="1"/>
          <p:nvPr/>
        </p:nvSpPr>
        <p:spPr>
          <a:xfrm>
            <a:off x="6492159" y="3979001"/>
            <a:ext cx="1215851" cy="369332"/>
          </a:xfrm>
          <a:prstGeom prst="rect">
            <a:avLst/>
          </a:prstGeom>
          <a:noFill/>
        </p:spPr>
        <p:txBody>
          <a:bodyPr wrap="square" rtlCol="0">
            <a:spAutoFit/>
          </a:bodyPr>
          <a:lstStyle/>
          <a:p>
            <a:r>
              <a:rPr lang="zh-CN" altLang="en-US" dirty="0"/>
              <a:t>界面</a:t>
            </a:r>
          </a:p>
        </p:txBody>
      </p:sp>
    </p:spTree>
    <p:extLst>
      <p:ext uri="{BB962C8B-B14F-4D97-AF65-F5344CB8AC3E}">
        <p14:creationId xmlns:p14="http://schemas.microsoft.com/office/powerpoint/2010/main" val="3811394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2753574"/>
          </a:xfrm>
          <a:prstGeom prst="rect">
            <a:avLst/>
          </a:prstGeom>
          <a:noFill/>
          <a:ln w="9525">
            <a:noFill/>
            <a:miter lim="800000"/>
            <a:headEnd/>
            <a:tailEnd/>
          </a:ln>
        </p:spPr>
        <p:txBody>
          <a:bodyPr wrap="square">
            <a:spAutoFit/>
          </a:bodyPr>
          <a:lstStyle/>
          <a:p>
            <a:pPr algn="ctr">
              <a:lnSpc>
                <a:spcPct val="150000"/>
              </a:lnSpc>
            </a:pPr>
            <a:r>
              <a:rPr lang="en-US" altLang="zh-CN" sz="4000" b="1" dirty="0">
                <a:solidFill>
                  <a:schemeClr val="bg1"/>
                </a:solidFill>
                <a:latin typeface="微软雅黑" panose="020B0503020204020204" pitchFamily="34" charset="-122"/>
                <a:ea typeface="微软雅黑" panose="020B0503020204020204" pitchFamily="34" charset="-122"/>
              </a:rPr>
              <a:t>Chapter 2</a:t>
            </a:r>
          </a:p>
          <a:p>
            <a:pPr algn="ctr">
              <a:lnSpc>
                <a:spcPct val="150000"/>
              </a:lnSpc>
            </a:pPr>
            <a:r>
              <a:rPr lang="en-US" altLang="zh-CN" sz="4000" b="1" dirty="0">
                <a:solidFill>
                  <a:schemeClr val="bg1"/>
                </a:solidFill>
                <a:latin typeface="微软雅黑" panose="020B0503020204020204" pitchFamily="34" charset="-122"/>
                <a:ea typeface="微软雅黑" panose="020B0503020204020204" pitchFamily="34" charset="-122"/>
              </a:rPr>
              <a:t>Modern Electrolytes</a:t>
            </a:r>
          </a:p>
          <a:p>
            <a:pPr algn="ctr">
              <a:lnSpc>
                <a:spcPct val="150000"/>
              </a:lnSpc>
            </a:pP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1068713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278380" y="197440"/>
            <a:ext cx="4236720"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Modern Electrolytes</a:t>
            </a:r>
            <a:endParaRPr lang="zh-CN" altLang="en-US" sz="3200" dirty="0">
              <a:solidFill>
                <a:schemeClr val="bg1"/>
              </a:solidFill>
              <a:latin typeface="隶书" pitchFamily="49" charset="-122"/>
              <a:ea typeface="隶书" pitchFamily="49" charset="-122"/>
              <a:cs typeface="+mn-cs"/>
            </a:endParaRPr>
          </a:p>
        </p:txBody>
      </p:sp>
      <p:cxnSp>
        <p:nvCxnSpPr>
          <p:cNvPr id="39" name="直接连接符 38"/>
          <p:cNvCxnSpPr>
            <a:cxnSpLocks/>
            <a:endCxn id="38" idx="1"/>
          </p:cNvCxnSpPr>
          <p:nvPr/>
        </p:nvCxnSpPr>
        <p:spPr>
          <a:xfrm>
            <a:off x="0" y="444137"/>
            <a:ext cx="227838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38" idx="3"/>
          </p:cNvCxnSpPr>
          <p:nvPr/>
        </p:nvCxnSpPr>
        <p:spPr>
          <a:xfrm>
            <a:off x="6515100" y="444137"/>
            <a:ext cx="2628900"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5C862A92-A562-4F65-83E7-660D96D9FAA0}"/>
              </a:ext>
            </a:extLst>
          </p:cNvPr>
          <p:cNvPicPr>
            <a:picLocks noChangeAspect="1"/>
          </p:cNvPicPr>
          <p:nvPr/>
        </p:nvPicPr>
        <p:blipFill>
          <a:blip r:embed="rId2"/>
          <a:stretch>
            <a:fillRect/>
          </a:stretch>
        </p:blipFill>
        <p:spPr>
          <a:xfrm>
            <a:off x="1736972" y="1706529"/>
            <a:ext cx="5563376" cy="5029902"/>
          </a:xfrm>
          <a:prstGeom prst="rect">
            <a:avLst/>
          </a:prstGeom>
        </p:spPr>
      </p:pic>
      <p:pic>
        <p:nvPicPr>
          <p:cNvPr id="6" name="图片 5">
            <a:extLst>
              <a:ext uri="{FF2B5EF4-FFF2-40B4-BE49-F238E27FC236}">
                <a16:creationId xmlns:a16="http://schemas.microsoft.com/office/drawing/2014/main" id="{91C90A9A-6C1C-4649-8937-AE813F7B0B91}"/>
              </a:ext>
            </a:extLst>
          </p:cNvPr>
          <p:cNvPicPr>
            <a:picLocks noChangeAspect="1"/>
          </p:cNvPicPr>
          <p:nvPr/>
        </p:nvPicPr>
        <p:blipFill>
          <a:blip r:embed="rId3"/>
          <a:stretch>
            <a:fillRect/>
          </a:stretch>
        </p:blipFill>
        <p:spPr>
          <a:xfrm>
            <a:off x="0" y="937531"/>
            <a:ext cx="5096586" cy="552527"/>
          </a:xfrm>
          <a:prstGeom prst="rect">
            <a:avLst/>
          </a:prstGeom>
        </p:spPr>
      </p:pic>
      <p:cxnSp>
        <p:nvCxnSpPr>
          <p:cNvPr id="8" name="直接箭头连接符 7">
            <a:extLst>
              <a:ext uri="{FF2B5EF4-FFF2-40B4-BE49-F238E27FC236}">
                <a16:creationId xmlns:a16="http://schemas.microsoft.com/office/drawing/2014/main" id="{1D4AB389-E9E9-4CD5-AA36-4A0591CBEEB7}"/>
              </a:ext>
            </a:extLst>
          </p:cNvPr>
          <p:cNvCxnSpPr/>
          <p:nvPr/>
        </p:nvCxnSpPr>
        <p:spPr>
          <a:xfrm flipH="1" flipV="1">
            <a:off x="3581400" y="1459833"/>
            <a:ext cx="480060" cy="493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DBE3815F-DEE9-474A-A21E-DA4DA519302B}"/>
              </a:ext>
            </a:extLst>
          </p:cNvPr>
          <p:cNvSpPr txBox="1"/>
          <p:nvPr/>
        </p:nvSpPr>
        <p:spPr>
          <a:xfrm>
            <a:off x="125939" y="1459833"/>
            <a:ext cx="300778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Ionophore </a:t>
            </a:r>
            <a:r>
              <a:rPr lang="zh-CN" altLang="en-US" dirty="0"/>
              <a:t>离子载体 </a:t>
            </a:r>
            <a:r>
              <a:rPr lang="en-US" altLang="zh-CN" dirty="0"/>
              <a:t>(I)</a:t>
            </a:r>
          </a:p>
          <a:p>
            <a:pPr marL="285750" indent="-285750">
              <a:buFont typeface="Arial" panose="020B0604020202020204" pitchFamily="34" charset="0"/>
              <a:buChar char="•"/>
            </a:pPr>
            <a:r>
              <a:rPr lang="zh-CN" altLang="en-US" dirty="0"/>
              <a:t>本身即为离子状态，溶剂分子破坏了晶格结构</a:t>
            </a:r>
            <a:endParaRPr lang="en-US" altLang="zh-CN" dirty="0"/>
          </a:p>
          <a:p>
            <a:pPr marL="285750" indent="-285750">
              <a:buFont typeface="Arial" panose="020B0604020202020204" pitchFamily="34" charset="0"/>
              <a:buChar char="•"/>
            </a:pPr>
            <a:r>
              <a:rPr lang="zh-CN" altLang="en-US" dirty="0"/>
              <a:t>大部分盐</a:t>
            </a:r>
          </a:p>
        </p:txBody>
      </p:sp>
      <p:pic>
        <p:nvPicPr>
          <p:cNvPr id="12" name="图片 11">
            <a:extLst>
              <a:ext uri="{FF2B5EF4-FFF2-40B4-BE49-F238E27FC236}">
                <a16:creationId xmlns:a16="http://schemas.microsoft.com/office/drawing/2014/main" id="{D93EC707-8673-4DFF-BCBA-ACFE64522B19}"/>
              </a:ext>
            </a:extLst>
          </p:cNvPr>
          <p:cNvPicPr>
            <a:picLocks noChangeAspect="1"/>
          </p:cNvPicPr>
          <p:nvPr/>
        </p:nvPicPr>
        <p:blipFill>
          <a:blip r:embed="rId4"/>
          <a:stretch>
            <a:fillRect/>
          </a:stretch>
        </p:blipFill>
        <p:spPr>
          <a:xfrm>
            <a:off x="5490803" y="3167515"/>
            <a:ext cx="3653197" cy="898106"/>
          </a:xfrm>
          <a:prstGeom prst="rect">
            <a:avLst/>
          </a:prstGeom>
        </p:spPr>
      </p:pic>
      <p:cxnSp>
        <p:nvCxnSpPr>
          <p:cNvPr id="16" name="直接箭头连接符 15">
            <a:extLst>
              <a:ext uri="{FF2B5EF4-FFF2-40B4-BE49-F238E27FC236}">
                <a16:creationId xmlns:a16="http://schemas.microsoft.com/office/drawing/2014/main" id="{B8FB7850-09B1-49B7-8503-144F8B616189}"/>
              </a:ext>
            </a:extLst>
          </p:cNvPr>
          <p:cNvCxnSpPr>
            <a:cxnSpLocks/>
          </p:cNvCxnSpPr>
          <p:nvPr/>
        </p:nvCxnSpPr>
        <p:spPr>
          <a:xfrm>
            <a:off x="5387975" y="3031496"/>
            <a:ext cx="381000" cy="250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E6948A03-F1FB-41BA-9060-EB72B89FB150}"/>
              </a:ext>
            </a:extLst>
          </p:cNvPr>
          <p:cNvSpPr txBox="1"/>
          <p:nvPr/>
        </p:nvSpPr>
        <p:spPr>
          <a:xfrm>
            <a:off x="6322695" y="4065621"/>
            <a:ext cx="2821305"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Ionogens</a:t>
            </a:r>
            <a:r>
              <a:rPr lang="en-US" altLang="zh-CN" dirty="0"/>
              <a:t> </a:t>
            </a:r>
            <a:r>
              <a:rPr lang="zh-CN" altLang="en-US" dirty="0"/>
              <a:t>离子源  </a:t>
            </a:r>
            <a:r>
              <a:rPr lang="en-US" altLang="zh-CN" dirty="0"/>
              <a:t>(II)</a:t>
            </a:r>
          </a:p>
          <a:p>
            <a:pPr marL="285750" indent="-285750">
              <a:buFont typeface="Arial" panose="020B0604020202020204" pitchFamily="34" charset="0"/>
              <a:buChar char="•"/>
            </a:pPr>
            <a:r>
              <a:rPr lang="zh-CN" altLang="en-US" dirty="0"/>
              <a:t>本身为中性分子，溶剂分子破坏了化学键</a:t>
            </a:r>
            <a:endParaRPr lang="en-US" altLang="zh-CN" dirty="0"/>
          </a:p>
          <a:p>
            <a:pPr marL="285750" indent="-285750">
              <a:buFont typeface="Arial" panose="020B0604020202020204" pitchFamily="34" charset="0"/>
              <a:buChar char="•"/>
            </a:pPr>
            <a:r>
              <a:rPr lang="zh-CN" altLang="en-US" dirty="0"/>
              <a:t>大部分有机酸（醋酸）</a:t>
            </a:r>
          </a:p>
        </p:txBody>
      </p:sp>
      <p:cxnSp>
        <p:nvCxnSpPr>
          <p:cNvPr id="20" name="直接箭头连接符 19">
            <a:extLst>
              <a:ext uri="{FF2B5EF4-FFF2-40B4-BE49-F238E27FC236}">
                <a16:creationId xmlns:a16="http://schemas.microsoft.com/office/drawing/2014/main" id="{205FAB53-9F45-4BE8-B77E-DAD11EC0A14E}"/>
              </a:ext>
            </a:extLst>
          </p:cNvPr>
          <p:cNvCxnSpPr>
            <a:cxnSpLocks/>
          </p:cNvCxnSpPr>
          <p:nvPr/>
        </p:nvCxnSpPr>
        <p:spPr>
          <a:xfrm flipV="1">
            <a:off x="5181600" y="1152229"/>
            <a:ext cx="490893" cy="667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C43ED8FA-AD62-457B-919D-B0ED7E8D1692}"/>
              </a:ext>
            </a:extLst>
          </p:cNvPr>
          <p:cNvSpPr txBox="1"/>
          <p:nvPr/>
        </p:nvSpPr>
        <p:spPr>
          <a:xfrm>
            <a:off x="5629507" y="799577"/>
            <a:ext cx="3341682" cy="646331"/>
          </a:xfrm>
          <a:prstGeom prst="rect">
            <a:avLst/>
          </a:prstGeom>
          <a:noFill/>
        </p:spPr>
        <p:txBody>
          <a:bodyPr wrap="square" rtlCol="0">
            <a:spAutoFit/>
          </a:bodyPr>
          <a:lstStyle/>
          <a:p>
            <a:r>
              <a:rPr lang="en-US" altLang="zh-CN" dirty="0"/>
              <a:t>(I)(II) </a:t>
            </a:r>
            <a:r>
              <a:rPr lang="zh-CN" altLang="en-US" dirty="0"/>
              <a:t>共性：溶剂分子将原结构破坏形成阴阳离子</a:t>
            </a:r>
          </a:p>
        </p:txBody>
      </p:sp>
      <p:cxnSp>
        <p:nvCxnSpPr>
          <p:cNvPr id="24" name="直接箭头连接符 23">
            <a:extLst>
              <a:ext uri="{FF2B5EF4-FFF2-40B4-BE49-F238E27FC236}">
                <a16:creationId xmlns:a16="http://schemas.microsoft.com/office/drawing/2014/main" id="{076C4B95-2254-484D-A450-8995243FBC73}"/>
              </a:ext>
            </a:extLst>
          </p:cNvPr>
          <p:cNvCxnSpPr>
            <a:cxnSpLocks/>
          </p:cNvCxnSpPr>
          <p:nvPr/>
        </p:nvCxnSpPr>
        <p:spPr>
          <a:xfrm>
            <a:off x="7181850" y="2335731"/>
            <a:ext cx="482600" cy="4814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59336169-B4FE-4EF2-A1C0-5C6484B7D0D1}"/>
              </a:ext>
            </a:extLst>
          </p:cNvPr>
          <p:cNvSpPr txBox="1"/>
          <p:nvPr/>
        </p:nvSpPr>
        <p:spPr>
          <a:xfrm>
            <a:off x="6738710" y="2782669"/>
            <a:ext cx="2271939" cy="646331"/>
          </a:xfrm>
          <a:prstGeom prst="rect">
            <a:avLst/>
          </a:prstGeom>
          <a:noFill/>
        </p:spPr>
        <p:txBody>
          <a:bodyPr wrap="square" rtlCol="0">
            <a:spAutoFit/>
          </a:bodyPr>
          <a:lstStyle/>
          <a:p>
            <a:r>
              <a:rPr lang="zh-CN" altLang="en-US" dirty="0"/>
              <a:t>溶剂为聚合物大分子时的变种</a:t>
            </a:r>
          </a:p>
        </p:txBody>
      </p:sp>
      <p:cxnSp>
        <p:nvCxnSpPr>
          <p:cNvPr id="29" name="直接箭头连接符 28">
            <a:extLst>
              <a:ext uri="{FF2B5EF4-FFF2-40B4-BE49-F238E27FC236}">
                <a16:creationId xmlns:a16="http://schemas.microsoft.com/office/drawing/2014/main" id="{09200647-6376-4E03-83CB-6E59B6C4E62C}"/>
              </a:ext>
            </a:extLst>
          </p:cNvPr>
          <p:cNvCxnSpPr>
            <a:cxnSpLocks/>
          </p:cNvCxnSpPr>
          <p:nvPr/>
        </p:nvCxnSpPr>
        <p:spPr>
          <a:xfrm>
            <a:off x="4894180" y="3999230"/>
            <a:ext cx="0" cy="327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01DBBFB4-4E0D-4B04-876D-E8AC4D40B7EC}"/>
              </a:ext>
            </a:extLst>
          </p:cNvPr>
          <p:cNvSpPr txBox="1"/>
          <p:nvPr/>
        </p:nvSpPr>
        <p:spPr>
          <a:xfrm>
            <a:off x="4373164" y="4307059"/>
            <a:ext cx="167838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熔融盐  </a:t>
            </a:r>
            <a:r>
              <a:rPr lang="en-US" altLang="zh-CN" dirty="0"/>
              <a:t>(III)</a:t>
            </a:r>
          </a:p>
          <a:p>
            <a:pPr marL="285750" indent="-285750">
              <a:buFont typeface="Arial" panose="020B0604020202020204" pitchFamily="34" charset="0"/>
              <a:buChar char="•"/>
            </a:pPr>
            <a:r>
              <a:rPr lang="zh-CN" altLang="en-US" dirty="0"/>
              <a:t>无溶剂</a:t>
            </a:r>
            <a:endParaRPr lang="en-US" altLang="zh-CN" dirty="0"/>
          </a:p>
          <a:p>
            <a:pPr marL="285750" indent="-285750">
              <a:buFont typeface="Arial" panose="020B0604020202020204" pitchFamily="34" charset="0"/>
              <a:buChar char="•"/>
            </a:pPr>
            <a:r>
              <a:rPr lang="zh-CN" altLang="en-US" dirty="0"/>
              <a:t>盐受热形成</a:t>
            </a:r>
          </a:p>
        </p:txBody>
      </p:sp>
      <p:sp>
        <p:nvSpPr>
          <p:cNvPr id="32" name="文本框 31">
            <a:extLst>
              <a:ext uri="{FF2B5EF4-FFF2-40B4-BE49-F238E27FC236}">
                <a16:creationId xmlns:a16="http://schemas.microsoft.com/office/drawing/2014/main" id="{6339C985-6DA3-40FF-A414-06FF09A5611F}"/>
              </a:ext>
            </a:extLst>
          </p:cNvPr>
          <p:cNvSpPr txBox="1"/>
          <p:nvPr/>
        </p:nvSpPr>
        <p:spPr>
          <a:xfrm>
            <a:off x="5672493" y="5867312"/>
            <a:ext cx="300668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无机固体电介质</a:t>
            </a:r>
            <a:r>
              <a:rPr lang="en-US" altLang="zh-CN" dirty="0"/>
              <a:t>(IV)</a:t>
            </a:r>
          </a:p>
          <a:p>
            <a:pPr marL="285750" indent="-285750">
              <a:buFont typeface="Arial" panose="020B0604020202020204" pitchFamily="34" charset="0"/>
              <a:buChar char="•"/>
            </a:pPr>
            <a:r>
              <a:rPr lang="zh-CN" altLang="en-US" dirty="0"/>
              <a:t>阴阳离子在无机金属框架内自由移动</a:t>
            </a:r>
          </a:p>
        </p:txBody>
      </p:sp>
      <p:sp>
        <p:nvSpPr>
          <p:cNvPr id="31" name="文本框 30">
            <a:extLst>
              <a:ext uri="{FF2B5EF4-FFF2-40B4-BE49-F238E27FC236}">
                <a16:creationId xmlns:a16="http://schemas.microsoft.com/office/drawing/2014/main" id="{EB92F3A0-32F4-46ED-9527-4F8E59ED2170}"/>
              </a:ext>
            </a:extLst>
          </p:cNvPr>
          <p:cNvSpPr txBox="1"/>
          <p:nvPr/>
        </p:nvSpPr>
        <p:spPr>
          <a:xfrm>
            <a:off x="178979" y="121569"/>
            <a:ext cx="1929123" cy="369332"/>
          </a:xfrm>
          <a:prstGeom prst="rect">
            <a:avLst/>
          </a:prstGeom>
          <a:noFill/>
        </p:spPr>
        <p:txBody>
          <a:bodyPr wrap="square" rtlCol="0">
            <a:spAutoFit/>
          </a:bodyPr>
          <a:lstStyle/>
          <a:p>
            <a:r>
              <a:rPr lang="en-US" altLang="zh-CN"/>
              <a:t>ionic conductor</a:t>
            </a:r>
            <a:endParaRPr lang="zh-CN" altLang="en-US" dirty="0"/>
          </a:p>
        </p:txBody>
      </p:sp>
      <p:sp>
        <p:nvSpPr>
          <p:cNvPr id="36" name="文本框 35">
            <a:extLst>
              <a:ext uri="{FF2B5EF4-FFF2-40B4-BE49-F238E27FC236}">
                <a16:creationId xmlns:a16="http://schemas.microsoft.com/office/drawing/2014/main" id="{97BFBD21-6291-48BB-9541-86CFEE7F1530}"/>
              </a:ext>
            </a:extLst>
          </p:cNvPr>
          <p:cNvSpPr txBox="1"/>
          <p:nvPr/>
        </p:nvSpPr>
        <p:spPr>
          <a:xfrm>
            <a:off x="6778903" y="121569"/>
            <a:ext cx="2405290" cy="369332"/>
          </a:xfrm>
          <a:prstGeom prst="rect">
            <a:avLst/>
          </a:prstGeom>
          <a:noFill/>
        </p:spPr>
        <p:txBody>
          <a:bodyPr wrap="square" rtlCol="0">
            <a:spAutoFit/>
          </a:bodyPr>
          <a:lstStyle/>
          <a:p>
            <a:r>
              <a:rPr lang="en-US" altLang="zh-CN" dirty="0"/>
              <a:t>electronic insulator</a:t>
            </a:r>
            <a:endParaRPr lang="zh-CN" altLang="en-US" dirty="0"/>
          </a:p>
        </p:txBody>
      </p:sp>
    </p:spTree>
    <p:extLst>
      <p:ext uri="{BB962C8B-B14F-4D97-AF65-F5344CB8AC3E}">
        <p14:creationId xmlns:p14="http://schemas.microsoft.com/office/powerpoint/2010/main" val="151571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1830245"/>
          </a:xfrm>
          <a:prstGeom prst="rect">
            <a:avLst/>
          </a:prstGeom>
          <a:noFill/>
          <a:ln w="9525">
            <a:noFill/>
            <a:miter lim="800000"/>
            <a:headEnd/>
            <a:tailEnd/>
          </a:ln>
        </p:spPr>
        <p:txBody>
          <a:bodyPr wrap="square">
            <a:spAutoFit/>
          </a:bodyPr>
          <a:lstStyle/>
          <a:p>
            <a:pPr algn="ctr">
              <a:lnSpc>
                <a:spcPct val="150000"/>
              </a:lnSpc>
            </a:pPr>
            <a:r>
              <a:rPr lang="en-US" altLang="zh-CN" sz="4000" b="1" dirty="0">
                <a:solidFill>
                  <a:schemeClr val="bg1"/>
                </a:solidFill>
                <a:latin typeface="微软雅黑" panose="020B0503020204020204" pitchFamily="34" charset="-122"/>
                <a:ea typeface="微软雅黑" panose="020B0503020204020204" pitchFamily="34" charset="-122"/>
              </a:rPr>
              <a:t>Chapter 3</a:t>
            </a:r>
          </a:p>
          <a:p>
            <a:pPr algn="ctr">
              <a:lnSpc>
                <a:spcPct val="150000"/>
              </a:lnSpc>
            </a:pPr>
            <a:r>
              <a:rPr lang="en-US" altLang="zh-CN" sz="4000" b="1" dirty="0">
                <a:solidFill>
                  <a:schemeClr val="bg1"/>
                </a:solidFill>
                <a:latin typeface="微软雅黑" panose="020B0503020204020204" pitchFamily="34" charset="-122"/>
                <a:ea typeface="微软雅黑" panose="020B0503020204020204" pitchFamily="34" charset="-122"/>
              </a:rPr>
              <a:t>In Bulk Electrolytes: Ionics</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2801624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3.1 </a:t>
            </a:r>
            <a:r>
              <a:rPr lang="zh-CN" altLang="en-US" sz="3200" dirty="0">
                <a:solidFill>
                  <a:schemeClr val="bg1"/>
                </a:solidFill>
                <a:latin typeface="隶书" pitchFamily="49" charset="-122"/>
                <a:ea typeface="隶书" pitchFamily="49" charset="-122"/>
                <a:cs typeface="+mn-cs"/>
              </a:rPr>
              <a:t>溶剂分子</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0656F36-B817-4690-BFED-F6A79181396E}"/>
              </a:ext>
            </a:extLst>
          </p:cNvPr>
          <p:cNvPicPr>
            <a:picLocks noChangeAspect="1"/>
          </p:cNvPicPr>
          <p:nvPr/>
        </p:nvPicPr>
        <p:blipFill>
          <a:blip r:embed="rId2"/>
          <a:stretch>
            <a:fillRect/>
          </a:stretch>
        </p:blipFill>
        <p:spPr>
          <a:xfrm>
            <a:off x="65504" y="1306276"/>
            <a:ext cx="6612324" cy="4288687"/>
          </a:xfrm>
          <a:prstGeom prst="rect">
            <a:avLst/>
          </a:prstGeom>
        </p:spPr>
      </p:pic>
      <p:sp>
        <p:nvSpPr>
          <p:cNvPr id="6" name="文本框 5">
            <a:extLst>
              <a:ext uri="{FF2B5EF4-FFF2-40B4-BE49-F238E27FC236}">
                <a16:creationId xmlns:a16="http://schemas.microsoft.com/office/drawing/2014/main" id="{7EF5DE14-95AE-4678-8892-0A2FB305C9E7}"/>
              </a:ext>
            </a:extLst>
          </p:cNvPr>
          <p:cNvSpPr txBox="1"/>
          <p:nvPr/>
        </p:nvSpPr>
        <p:spPr>
          <a:xfrm>
            <a:off x="6004089" y="1610414"/>
            <a:ext cx="300668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水</a:t>
            </a:r>
            <a:endParaRPr lang="en-US" altLang="zh-CN" dirty="0"/>
          </a:p>
          <a:p>
            <a:pPr marL="285750" indent="-285750">
              <a:buFont typeface="Arial" panose="020B0604020202020204" pitchFamily="34" charset="0"/>
              <a:buChar char="•"/>
            </a:pPr>
            <a:r>
              <a:rPr lang="zh-CN" altLang="en-US" dirty="0"/>
              <a:t>正负电荷中心均暴露在外</a:t>
            </a:r>
            <a:endParaRPr lang="en-US" altLang="zh-CN" dirty="0"/>
          </a:p>
          <a:p>
            <a:pPr marL="285750" indent="-285750">
              <a:buFont typeface="Arial" panose="020B0604020202020204" pitchFamily="34" charset="0"/>
              <a:buChar char="•"/>
            </a:pPr>
            <a:r>
              <a:rPr lang="zh-CN" altLang="en-US" dirty="0"/>
              <a:t>双极性</a:t>
            </a:r>
            <a:endParaRPr lang="en-US" altLang="zh-CN" dirty="0"/>
          </a:p>
          <a:p>
            <a:pPr marL="285750" indent="-285750">
              <a:buFont typeface="Arial" panose="020B0604020202020204" pitchFamily="34" charset="0"/>
              <a:buChar char="•"/>
            </a:pPr>
            <a:r>
              <a:rPr lang="zh-CN" altLang="en-US" dirty="0"/>
              <a:t>这有利于和溶质分子反应</a:t>
            </a:r>
          </a:p>
        </p:txBody>
      </p:sp>
      <p:sp>
        <p:nvSpPr>
          <p:cNvPr id="9" name="文本框 8">
            <a:extLst>
              <a:ext uri="{FF2B5EF4-FFF2-40B4-BE49-F238E27FC236}">
                <a16:creationId xmlns:a16="http://schemas.microsoft.com/office/drawing/2014/main" id="{9696C0A9-BC4E-4901-8ECA-3F0B357BDA5B}"/>
              </a:ext>
            </a:extLst>
          </p:cNvPr>
          <p:cNvSpPr txBox="1"/>
          <p:nvPr/>
        </p:nvSpPr>
        <p:spPr>
          <a:xfrm>
            <a:off x="5915188" y="3429000"/>
            <a:ext cx="3228812"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碳酸乙烯酯</a:t>
            </a:r>
            <a:endParaRPr lang="en-US" altLang="zh-CN" dirty="0"/>
          </a:p>
          <a:p>
            <a:pPr marL="285750" indent="-285750">
              <a:buFont typeface="Arial" panose="020B0604020202020204" pitchFamily="34" charset="0"/>
              <a:buChar char="•"/>
            </a:pPr>
            <a:r>
              <a:rPr lang="zh-CN" altLang="en-US" dirty="0"/>
              <a:t>正电荷中心埋在了五元环里</a:t>
            </a:r>
            <a:endParaRPr lang="en-US" altLang="zh-CN" dirty="0"/>
          </a:p>
          <a:p>
            <a:pPr marL="285750" indent="-285750">
              <a:buFont typeface="Arial" panose="020B0604020202020204" pitchFamily="34" charset="0"/>
              <a:buChar char="•"/>
            </a:pPr>
            <a:r>
              <a:rPr lang="zh-CN" altLang="en-US" dirty="0"/>
              <a:t>单极性</a:t>
            </a:r>
            <a:endParaRPr lang="en-US" altLang="zh-CN" dirty="0"/>
          </a:p>
          <a:p>
            <a:pPr marL="285750" indent="-285750">
              <a:buFont typeface="Arial" panose="020B0604020202020204" pitchFamily="34" charset="0"/>
              <a:buChar char="•"/>
            </a:pPr>
            <a:r>
              <a:rPr lang="zh-CN" altLang="en-US" dirty="0"/>
              <a:t>仅有负电荷中心可以和阳离子反应</a:t>
            </a:r>
          </a:p>
        </p:txBody>
      </p:sp>
      <p:sp>
        <p:nvSpPr>
          <p:cNvPr id="5" name="文本框 4">
            <a:extLst>
              <a:ext uri="{FF2B5EF4-FFF2-40B4-BE49-F238E27FC236}">
                <a16:creationId xmlns:a16="http://schemas.microsoft.com/office/drawing/2014/main" id="{73B1BF06-5CBA-452F-A708-E015438D9D75}"/>
              </a:ext>
            </a:extLst>
          </p:cNvPr>
          <p:cNvSpPr txBox="1"/>
          <p:nvPr/>
        </p:nvSpPr>
        <p:spPr>
          <a:xfrm>
            <a:off x="1013460" y="5300464"/>
            <a:ext cx="2842260" cy="369332"/>
          </a:xfrm>
          <a:prstGeom prst="rect">
            <a:avLst/>
          </a:prstGeom>
          <a:noFill/>
        </p:spPr>
        <p:txBody>
          <a:bodyPr wrap="square" rtlCol="0">
            <a:spAutoFit/>
          </a:bodyPr>
          <a:lstStyle/>
          <a:p>
            <a:r>
              <a:rPr lang="en-US" altLang="zh-CN"/>
              <a:t>ethylene carbonate (EC)</a:t>
            </a:r>
            <a:endParaRPr lang="zh-CN" altLang="en-US" dirty="0"/>
          </a:p>
        </p:txBody>
      </p:sp>
      <p:sp>
        <p:nvSpPr>
          <p:cNvPr id="7" name="文本框 6">
            <a:extLst>
              <a:ext uri="{FF2B5EF4-FFF2-40B4-BE49-F238E27FC236}">
                <a16:creationId xmlns:a16="http://schemas.microsoft.com/office/drawing/2014/main" id="{20A0B4DD-AF6C-4ADF-97AD-9DB25421E4C4}"/>
              </a:ext>
            </a:extLst>
          </p:cNvPr>
          <p:cNvSpPr txBox="1"/>
          <p:nvPr/>
        </p:nvSpPr>
        <p:spPr>
          <a:xfrm>
            <a:off x="556260" y="3198167"/>
            <a:ext cx="914400" cy="369332"/>
          </a:xfrm>
          <a:prstGeom prst="rect">
            <a:avLst/>
          </a:prstGeom>
          <a:noFill/>
        </p:spPr>
        <p:txBody>
          <a:bodyPr wrap="square" rtlCol="0">
            <a:spAutoFit/>
          </a:bodyPr>
          <a:lstStyle/>
          <a:p>
            <a:r>
              <a:rPr lang="en-US" altLang="zh-CN" dirty="0"/>
              <a:t>water</a:t>
            </a:r>
            <a:endParaRPr lang="zh-CN" altLang="en-US" dirty="0"/>
          </a:p>
        </p:txBody>
      </p:sp>
      <p:sp>
        <p:nvSpPr>
          <p:cNvPr id="8" name="文本框 7">
            <a:extLst>
              <a:ext uri="{FF2B5EF4-FFF2-40B4-BE49-F238E27FC236}">
                <a16:creationId xmlns:a16="http://schemas.microsoft.com/office/drawing/2014/main" id="{7CD4D24E-BFD7-42AF-B1C6-C26F97CBD6B1}"/>
              </a:ext>
            </a:extLst>
          </p:cNvPr>
          <p:cNvSpPr txBox="1"/>
          <p:nvPr/>
        </p:nvSpPr>
        <p:spPr>
          <a:xfrm>
            <a:off x="377984" y="6030911"/>
            <a:ext cx="695547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偶极矩 </a:t>
            </a:r>
            <a:r>
              <a:rPr lang="en-US" altLang="zh-CN" dirty="0"/>
              <a:t>dipole moment = </a:t>
            </a:r>
            <a:r>
              <a:rPr lang="zh-CN" altLang="en-US" dirty="0"/>
              <a:t>电荷中心带电量</a:t>
            </a:r>
            <a:r>
              <a:rPr lang="en-US" altLang="zh-CN" dirty="0"/>
              <a:t>*</a:t>
            </a:r>
            <a:r>
              <a:rPr lang="zh-CN" altLang="en-US" dirty="0"/>
              <a:t>距离</a:t>
            </a:r>
            <a:endParaRPr lang="en-US" altLang="zh-CN" dirty="0"/>
          </a:p>
          <a:p>
            <a:pPr marL="285750" indent="-285750">
              <a:buFont typeface="Arial" panose="020B0604020202020204" pitchFamily="34" charset="0"/>
              <a:buChar char="•"/>
            </a:pPr>
            <a:r>
              <a:rPr lang="zh-CN" altLang="en-US" dirty="0"/>
              <a:t>大多数非水溶剂虽然不完全是单极性，但与阳离子反应更强烈</a:t>
            </a:r>
          </a:p>
        </p:txBody>
      </p:sp>
      <p:pic>
        <p:nvPicPr>
          <p:cNvPr id="10" name="图片 9">
            <a:extLst>
              <a:ext uri="{FF2B5EF4-FFF2-40B4-BE49-F238E27FC236}">
                <a16:creationId xmlns:a16="http://schemas.microsoft.com/office/drawing/2014/main" id="{EBD955E3-147C-495F-9C77-BB8209D6F448}"/>
              </a:ext>
            </a:extLst>
          </p:cNvPr>
          <p:cNvPicPr>
            <a:picLocks noChangeAspect="1"/>
          </p:cNvPicPr>
          <p:nvPr/>
        </p:nvPicPr>
        <p:blipFill>
          <a:blip r:embed="rId3"/>
          <a:stretch>
            <a:fillRect/>
          </a:stretch>
        </p:blipFill>
        <p:spPr>
          <a:xfrm>
            <a:off x="5778573" y="5937201"/>
            <a:ext cx="781159" cy="371527"/>
          </a:xfrm>
          <a:prstGeom prst="rect">
            <a:avLst/>
          </a:prstGeom>
        </p:spPr>
      </p:pic>
    </p:spTree>
    <p:extLst>
      <p:ext uri="{BB962C8B-B14F-4D97-AF65-F5344CB8AC3E}">
        <p14:creationId xmlns:p14="http://schemas.microsoft.com/office/powerpoint/2010/main" val="533228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3.2 </a:t>
            </a:r>
            <a:r>
              <a:rPr lang="zh-CN" altLang="en-US" sz="3200" dirty="0">
                <a:solidFill>
                  <a:schemeClr val="bg1"/>
                </a:solidFill>
                <a:latin typeface="隶书" pitchFamily="49" charset="-122"/>
                <a:ea typeface="隶书" pitchFamily="49" charset="-122"/>
                <a:cs typeface="+mn-cs"/>
              </a:rPr>
              <a:t>介电常数</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C0FC686-CC4D-494A-B15E-633A46A1993C}"/>
              </a:ext>
            </a:extLst>
          </p:cNvPr>
          <p:cNvPicPr>
            <a:picLocks noChangeAspect="1"/>
          </p:cNvPicPr>
          <p:nvPr/>
        </p:nvPicPr>
        <p:blipFill>
          <a:blip r:embed="rId2"/>
          <a:stretch>
            <a:fillRect/>
          </a:stretch>
        </p:blipFill>
        <p:spPr>
          <a:xfrm>
            <a:off x="1812161" y="1372789"/>
            <a:ext cx="5519678" cy="3295063"/>
          </a:xfrm>
          <a:prstGeom prst="rect">
            <a:avLst/>
          </a:prstGeom>
        </p:spPr>
      </p:pic>
      <p:sp>
        <p:nvSpPr>
          <p:cNvPr id="3" name="文本框 2">
            <a:extLst>
              <a:ext uri="{FF2B5EF4-FFF2-40B4-BE49-F238E27FC236}">
                <a16:creationId xmlns:a16="http://schemas.microsoft.com/office/drawing/2014/main" id="{A114FC6B-CEAD-4036-8C4E-62AFE6D99530}"/>
              </a:ext>
            </a:extLst>
          </p:cNvPr>
          <p:cNvSpPr txBox="1"/>
          <p:nvPr/>
        </p:nvSpPr>
        <p:spPr>
          <a:xfrm>
            <a:off x="803910" y="962029"/>
            <a:ext cx="7776210" cy="369332"/>
          </a:xfrm>
          <a:prstGeom prst="rect">
            <a:avLst/>
          </a:prstGeom>
          <a:noFill/>
        </p:spPr>
        <p:txBody>
          <a:bodyPr wrap="square" rtlCol="0">
            <a:spAutoFit/>
          </a:bodyPr>
          <a:lstStyle/>
          <a:p>
            <a:r>
              <a:rPr lang="zh-CN" altLang="en-US" dirty="0"/>
              <a:t>极性溶剂分子在外电场作用下定向排列形成内电场进而削弱外电场的性质</a:t>
            </a:r>
          </a:p>
        </p:txBody>
      </p:sp>
      <p:pic>
        <p:nvPicPr>
          <p:cNvPr id="4" name="图片 3">
            <a:extLst>
              <a:ext uri="{FF2B5EF4-FFF2-40B4-BE49-F238E27FC236}">
                <a16:creationId xmlns:a16="http://schemas.microsoft.com/office/drawing/2014/main" id="{A4D385EC-EDB4-4CFB-9180-14AC32CB31EB}"/>
              </a:ext>
            </a:extLst>
          </p:cNvPr>
          <p:cNvPicPr>
            <a:picLocks noChangeAspect="1"/>
          </p:cNvPicPr>
          <p:nvPr/>
        </p:nvPicPr>
        <p:blipFill>
          <a:blip r:embed="rId3"/>
          <a:stretch>
            <a:fillRect/>
          </a:stretch>
        </p:blipFill>
        <p:spPr>
          <a:xfrm>
            <a:off x="1635034" y="4924845"/>
            <a:ext cx="877338" cy="802527"/>
          </a:xfrm>
          <a:prstGeom prst="rect">
            <a:avLst/>
          </a:prstGeom>
        </p:spPr>
      </p:pic>
      <p:cxnSp>
        <p:nvCxnSpPr>
          <p:cNvPr id="6" name="直接箭头连接符 5">
            <a:extLst>
              <a:ext uri="{FF2B5EF4-FFF2-40B4-BE49-F238E27FC236}">
                <a16:creationId xmlns:a16="http://schemas.microsoft.com/office/drawing/2014/main" id="{1F7A095E-7451-42BA-9444-47EA1C3702C0}"/>
              </a:ext>
            </a:extLst>
          </p:cNvPr>
          <p:cNvCxnSpPr/>
          <p:nvPr/>
        </p:nvCxnSpPr>
        <p:spPr>
          <a:xfrm flipH="1" flipV="1">
            <a:off x="1292134" y="4826954"/>
            <a:ext cx="361950" cy="4308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7AB97E7A-411A-45E8-94E8-ED666201BAAB}"/>
              </a:ext>
            </a:extLst>
          </p:cNvPr>
          <p:cNvSpPr txBox="1"/>
          <p:nvPr/>
        </p:nvSpPr>
        <p:spPr>
          <a:xfrm>
            <a:off x="0" y="4506568"/>
            <a:ext cx="2138362" cy="369332"/>
          </a:xfrm>
          <a:prstGeom prst="rect">
            <a:avLst/>
          </a:prstGeom>
          <a:noFill/>
        </p:spPr>
        <p:txBody>
          <a:bodyPr wrap="square" rtlCol="0">
            <a:spAutoFit/>
          </a:bodyPr>
          <a:lstStyle/>
          <a:p>
            <a:r>
              <a:rPr lang="zh-CN" altLang="en-US" dirty="0"/>
              <a:t>某物质的介电常数</a:t>
            </a:r>
          </a:p>
        </p:txBody>
      </p:sp>
      <p:cxnSp>
        <p:nvCxnSpPr>
          <p:cNvPr id="9" name="直接箭头连接符 8">
            <a:extLst>
              <a:ext uri="{FF2B5EF4-FFF2-40B4-BE49-F238E27FC236}">
                <a16:creationId xmlns:a16="http://schemas.microsoft.com/office/drawing/2014/main" id="{88DC5ADB-341F-4E51-B419-CCD6A52B75B8}"/>
              </a:ext>
            </a:extLst>
          </p:cNvPr>
          <p:cNvCxnSpPr/>
          <p:nvPr/>
        </p:nvCxnSpPr>
        <p:spPr>
          <a:xfrm>
            <a:off x="2361363" y="5042377"/>
            <a:ext cx="422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ADAC1403-2549-4787-991C-6B806346546F}"/>
              </a:ext>
            </a:extLst>
          </p:cNvPr>
          <p:cNvSpPr txBox="1"/>
          <p:nvPr/>
        </p:nvSpPr>
        <p:spPr>
          <a:xfrm>
            <a:off x="2783393" y="4857711"/>
            <a:ext cx="2054889" cy="369332"/>
          </a:xfrm>
          <a:prstGeom prst="rect">
            <a:avLst/>
          </a:prstGeom>
          <a:noFill/>
        </p:spPr>
        <p:txBody>
          <a:bodyPr wrap="square" rtlCol="0">
            <a:spAutoFit/>
          </a:bodyPr>
          <a:lstStyle/>
          <a:p>
            <a:r>
              <a:rPr lang="zh-CN" altLang="en-US" dirty="0"/>
              <a:t>真空下的电场强度</a:t>
            </a:r>
          </a:p>
        </p:txBody>
      </p:sp>
      <p:cxnSp>
        <p:nvCxnSpPr>
          <p:cNvPr id="14" name="直接箭头连接符 13">
            <a:extLst>
              <a:ext uri="{FF2B5EF4-FFF2-40B4-BE49-F238E27FC236}">
                <a16:creationId xmlns:a16="http://schemas.microsoft.com/office/drawing/2014/main" id="{ADEEC20E-69DB-4094-9CF7-E6EED2BD4842}"/>
              </a:ext>
            </a:extLst>
          </p:cNvPr>
          <p:cNvCxnSpPr/>
          <p:nvPr/>
        </p:nvCxnSpPr>
        <p:spPr>
          <a:xfrm>
            <a:off x="2361363" y="5510775"/>
            <a:ext cx="422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1DA067A2-C32E-451B-AD7C-1C8A0F1743AB}"/>
              </a:ext>
            </a:extLst>
          </p:cNvPr>
          <p:cNvSpPr txBox="1"/>
          <p:nvPr/>
        </p:nvSpPr>
        <p:spPr>
          <a:xfrm>
            <a:off x="2783393" y="5326109"/>
            <a:ext cx="2264857" cy="646331"/>
          </a:xfrm>
          <a:prstGeom prst="rect">
            <a:avLst/>
          </a:prstGeom>
          <a:noFill/>
        </p:spPr>
        <p:txBody>
          <a:bodyPr wrap="square" rtlCol="0">
            <a:spAutoFit/>
          </a:bodyPr>
          <a:lstStyle/>
          <a:p>
            <a:r>
              <a:rPr lang="zh-CN" altLang="en-US" dirty="0"/>
              <a:t>极板间充满该物质时的电场强度</a:t>
            </a:r>
          </a:p>
        </p:txBody>
      </p:sp>
      <p:pic>
        <p:nvPicPr>
          <p:cNvPr id="11" name="图片 10">
            <a:extLst>
              <a:ext uri="{FF2B5EF4-FFF2-40B4-BE49-F238E27FC236}">
                <a16:creationId xmlns:a16="http://schemas.microsoft.com/office/drawing/2014/main" id="{E058322C-51E7-4C57-8BA5-07941C7C287D}"/>
              </a:ext>
            </a:extLst>
          </p:cNvPr>
          <p:cNvPicPr>
            <a:picLocks noChangeAspect="1"/>
          </p:cNvPicPr>
          <p:nvPr/>
        </p:nvPicPr>
        <p:blipFill>
          <a:blip r:embed="rId4"/>
          <a:stretch>
            <a:fillRect/>
          </a:stretch>
        </p:blipFill>
        <p:spPr>
          <a:xfrm>
            <a:off x="1622083" y="5955358"/>
            <a:ext cx="877338" cy="682957"/>
          </a:xfrm>
          <a:prstGeom prst="rect">
            <a:avLst/>
          </a:prstGeom>
        </p:spPr>
      </p:pic>
      <p:cxnSp>
        <p:nvCxnSpPr>
          <p:cNvPr id="17" name="直接箭头连接符 16">
            <a:extLst>
              <a:ext uri="{FF2B5EF4-FFF2-40B4-BE49-F238E27FC236}">
                <a16:creationId xmlns:a16="http://schemas.microsoft.com/office/drawing/2014/main" id="{41274005-09EA-4D7C-B40D-19F04E63CAA4}"/>
              </a:ext>
            </a:extLst>
          </p:cNvPr>
          <p:cNvCxnSpPr>
            <a:cxnSpLocks/>
          </p:cNvCxnSpPr>
          <p:nvPr/>
        </p:nvCxnSpPr>
        <p:spPr>
          <a:xfrm flipH="1">
            <a:off x="1412875" y="6296836"/>
            <a:ext cx="241210" cy="243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BB1F3CD0-72AF-49CE-B559-86C634A4DED9}"/>
              </a:ext>
            </a:extLst>
          </p:cNvPr>
          <p:cNvSpPr txBox="1"/>
          <p:nvPr/>
        </p:nvSpPr>
        <p:spPr>
          <a:xfrm>
            <a:off x="0" y="6491921"/>
            <a:ext cx="2138362" cy="369332"/>
          </a:xfrm>
          <a:prstGeom prst="rect">
            <a:avLst/>
          </a:prstGeom>
          <a:noFill/>
        </p:spPr>
        <p:txBody>
          <a:bodyPr wrap="square" rtlCol="0">
            <a:spAutoFit/>
          </a:bodyPr>
          <a:lstStyle/>
          <a:p>
            <a:r>
              <a:rPr lang="zh-CN" altLang="en-US" dirty="0"/>
              <a:t>相对介电常数</a:t>
            </a:r>
          </a:p>
        </p:txBody>
      </p:sp>
      <p:cxnSp>
        <p:nvCxnSpPr>
          <p:cNvPr id="23" name="直接箭头连接符 22">
            <a:extLst>
              <a:ext uri="{FF2B5EF4-FFF2-40B4-BE49-F238E27FC236}">
                <a16:creationId xmlns:a16="http://schemas.microsoft.com/office/drawing/2014/main" id="{BF51D3AB-7F70-4763-8137-9BF2107A87B6}"/>
              </a:ext>
            </a:extLst>
          </p:cNvPr>
          <p:cNvCxnSpPr/>
          <p:nvPr/>
        </p:nvCxnSpPr>
        <p:spPr>
          <a:xfrm>
            <a:off x="2361363" y="6439427"/>
            <a:ext cx="422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76857811-F6FA-4953-9966-876B8856CCF5}"/>
              </a:ext>
            </a:extLst>
          </p:cNvPr>
          <p:cNvSpPr txBox="1"/>
          <p:nvPr/>
        </p:nvSpPr>
        <p:spPr>
          <a:xfrm>
            <a:off x="2783393" y="6254761"/>
            <a:ext cx="2054889" cy="369332"/>
          </a:xfrm>
          <a:prstGeom prst="rect">
            <a:avLst/>
          </a:prstGeom>
          <a:noFill/>
        </p:spPr>
        <p:txBody>
          <a:bodyPr wrap="square" rtlCol="0">
            <a:spAutoFit/>
          </a:bodyPr>
          <a:lstStyle/>
          <a:p>
            <a:r>
              <a:rPr lang="zh-CN" altLang="en-US" dirty="0"/>
              <a:t>真空介电常数（</a:t>
            </a:r>
            <a:r>
              <a:rPr lang="en-US" altLang="zh-CN" dirty="0"/>
              <a:t>1</a:t>
            </a:r>
            <a:r>
              <a:rPr lang="zh-CN" altLang="en-US" dirty="0"/>
              <a:t>）</a:t>
            </a:r>
          </a:p>
        </p:txBody>
      </p:sp>
      <p:sp>
        <p:nvSpPr>
          <p:cNvPr id="21" name="文本框 20">
            <a:extLst>
              <a:ext uri="{FF2B5EF4-FFF2-40B4-BE49-F238E27FC236}">
                <a16:creationId xmlns:a16="http://schemas.microsoft.com/office/drawing/2014/main" id="{09148CF2-B47F-4C4A-90EE-A0BC2A2DDE85}"/>
              </a:ext>
            </a:extLst>
          </p:cNvPr>
          <p:cNvSpPr txBox="1"/>
          <p:nvPr/>
        </p:nvSpPr>
        <p:spPr>
          <a:xfrm>
            <a:off x="5701414" y="5265707"/>
            <a:ext cx="3260849"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介电常数是可以通过外界电场测出来的，一定程度上反应了溶解溶质分子的能力</a:t>
            </a:r>
          </a:p>
        </p:txBody>
      </p:sp>
    </p:spTree>
    <p:extLst>
      <p:ext uri="{BB962C8B-B14F-4D97-AF65-F5344CB8AC3E}">
        <p14:creationId xmlns:p14="http://schemas.microsoft.com/office/powerpoint/2010/main" val="266001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a:cxnSpLocks/>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666C167-0D71-4A6E-9774-445B2B665A86}"/>
              </a:ext>
            </a:extLst>
          </p:cNvPr>
          <p:cNvPicPr>
            <a:picLocks noChangeAspect="1"/>
          </p:cNvPicPr>
          <p:nvPr/>
        </p:nvPicPr>
        <p:blipFill>
          <a:blip r:embed="rId2"/>
          <a:stretch>
            <a:fillRect/>
          </a:stretch>
        </p:blipFill>
        <p:spPr>
          <a:xfrm>
            <a:off x="0" y="937531"/>
            <a:ext cx="6134100" cy="3574234"/>
          </a:xfrm>
          <a:prstGeom prst="rect">
            <a:avLst/>
          </a:prstGeom>
        </p:spPr>
      </p:pic>
      <p:sp>
        <p:nvSpPr>
          <p:cNvPr id="6" name="标题 1">
            <a:extLst>
              <a:ext uri="{FF2B5EF4-FFF2-40B4-BE49-F238E27FC236}">
                <a16:creationId xmlns:a16="http://schemas.microsoft.com/office/drawing/2014/main" id="{5358D503-D89F-45D8-90A0-4CB0AB2557F5}"/>
              </a:ext>
            </a:extLst>
          </p:cNvPr>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bg1"/>
                </a:solidFill>
                <a:latin typeface="隶书" pitchFamily="49" charset="-122"/>
                <a:ea typeface="隶书" pitchFamily="49" charset="-122"/>
                <a:cs typeface="+mn-cs"/>
              </a:rPr>
              <a:t>3.2 </a:t>
            </a:r>
            <a:r>
              <a:rPr lang="zh-CN" altLang="en-US" sz="3200" dirty="0">
                <a:solidFill>
                  <a:schemeClr val="bg1"/>
                </a:solidFill>
                <a:latin typeface="隶书" pitchFamily="49" charset="-122"/>
                <a:ea typeface="隶书" pitchFamily="49" charset="-122"/>
                <a:cs typeface="+mn-cs"/>
              </a:rPr>
              <a:t>介电常数</a:t>
            </a:r>
          </a:p>
        </p:txBody>
      </p:sp>
      <p:cxnSp>
        <p:nvCxnSpPr>
          <p:cNvPr id="4" name="直接箭头连接符 3">
            <a:extLst>
              <a:ext uri="{FF2B5EF4-FFF2-40B4-BE49-F238E27FC236}">
                <a16:creationId xmlns:a16="http://schemas.microsoft.com/office/drawing/2014/main" id="{6D56D3AD-D3D7-4E09-8870-06DB645C1E24}"/>
              </a:ext>
            </a:extLst>
          </p:cNvPr>
          <p:cNvCxnSpPr>
            <a:cxnSpLocks/>
          </p:cNvCxnSpPr>
          <p:nvPr/>
        </p:nvCxnSpPr>
        <p:spPr>
          <a:xfrm>
            <a:off x="4052888" y="2276475"/>
            <a:ext cx="1081087" cy="295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2BCD0FDE-FE17-4BCC-9DFF-8E40F36D5FEE}"/>
              </a:ext>
            </a:extLst>
          </p:cNvPr>
          <p:cNvCxnSpPr>
            <a:cxnSpLocks/>
          </p:cNvCxnSpPr>
          <p:nvPr/>
        </p:nvCxnSpPr>
        <p:spPr>
          <a:xfrm>
            <a:off x="4510088" y="2670809"/>
            <a:ext cx="62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02C85C7E-447E-4E9A-AFB4-A05FADC6BB8C}"/>
              </a:ext>
            </a:extLst>
          </p:cNvPr>
          <p:cNvCxnSpPr>
            <a:cxnSpLocks/>
          </p:cNvCxnSpPr>
          <p:nvPr/>
        </p:nvCxnSpPr>
        <p:spPr>
          <a:xfrm flipV="1">
            <a:off x="4052888" y="2769869"/>
            <a:ext cx="1081087" cy="5461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02272C94-632D-4628-BA3B-49F60D28D07D}"/>
              </a:ext>
            </a:extLst>
          </p:cNvPr>
          <p:cNvSpPr txBox="1"/>
          <p:nvPr/>
        </p:nvSpPr>
        <p:spPr>
          <a:xfrm>
            <a:off x="5168538" y="2277694"/>
            <a:ext cx="3975462" cy="646331"/>
          </a:xfrm>
          <a:prstGeom prst="rect">
            <a:avLst/>
          </a:prstGeom>
          <a:noFill/>
        </p:spPr>
        <p:txBody>
          <a:bodyPr wrap="square" rtlCol="0">
            <a:spAutoFit/>
          </a:bodyPr>
          <a:lstStyle/>
          <a:p>
            <a:r>
              <a:rPr lang="zh-CN" altLang="en-US" dirty="0"/>
              <a:t>介电常数较高→与外电场交互较强→容易和溶质离子产生交互</a:t>
            </a:r>
          </a:p>
        </p:txBody>
      </p:sp>
      <p:pic>
        <p:nvPicPr>
          <p:cNvPr id="13" name="图片 12">
            <a:extLst>
              <a:ext uri="{FF2B5EF4-FFF2-40B4-BE49-F238E27FC236}">
                <a16:creationId xmlns:a16="http://schemas.microsoft.com/office/drawing/2014/main" id="{A40CBB9C-FC88-4451-B45D-7462E7665866}"/>
              </a:ext>
            </a:extLst>
          </p:cNvPr>
          <p:cNvPicPr>
            <a:picLocks noChangeAspect="1"/>
          </p:cNvPicPr>
          <p:nvPr/>
        </p:nvPicPr>
        <p:blipFill>
          <a:blip r:embed="rId3"/>
          <a:stretch>
            <a:fillRect/>
          </a:stretch>
        </p:blipFill>
        <p:spPr>
          <a:xfrm>
            <a:off x="5314950" y="3717820"/>
            <a:ext cx="3829050" cy="3140179"/>
          </a:xfrm>
          <a:prstGeom prst="rect">
            <a:avLst/>
          </a:prstGeom>
        </p:spPr>
      </p:pic>
      <p:sp>
        <p:nvSpPr>
          <p:cNvPr id="14" name="文本框 13">
            <a:extLst>
              <a:ext uri="{FF2B5EF4-FFF2-40B4-BE49-F238E27FC236}">
                <a16:creationId xmlns:a16="http://schemas.microsoft.com/office/drawing/2014/main" id="{8C22FD74-0CD2-4A00-AE6B-A70ACF54A964}"/>
              </a:ext>
            </a:extLst>
          </p:cNvPr>
          <p:cNvSpPr txBox="1"/>
          <p:nvPr/>
        </p:nvSpPr>
        <p:spPr>
          <a:xfrm>
            <a:off x="73206" y="5130884"/>
            <a:ext cx="5168538"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介电常数只在一定外电场频率范围内是常数</a:t>
            </a:r>
            <a:endParaRPr lang="en-US" altLang="zh-CN" dirty="0"/>
          </a:p>
          <a:p>
            <a:pPr marL="285750" indent="-285750">
              <a:buFont typeface="Arial" panose="020B0604020202020204" pitchFamily="34" charset="0"/>
              <a:buChar char="•"/>
            </a:pPr>
            <a:r>
              <a:rPr lang="zh-CN" altLang="en-US" dirty="0"/>
              <a:t>外电场变化太快将使得分子来不及转向，介电常数下降</a:t>
            </a:r>
          </a:p>
        </p:txBody>
      </p:sp>
    </p:spTree>
    <p:extLst>
      <p:ext uri="{BB962C8B-B14F-4D97-AF65-F5344CB8AC3E}">
        <p14:creationId xmlns:p14="http://schemas.microsoft.com/office/powerpoint/2010/main" val="4120680337"/>
      </p:ext>
    </p:extLst>
  </p:cSld>
  <p:clrMapOvr>
    <a:masterClrMapping/>
  </p:clrMapOvr>
</p:sld>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2747</TotalTime>
  <Words>954</Words>
  <Application>Microsoft Office PowerPoint</Application>
  <PresentationFormat>全屏显示(4:3)</PresentationFormat>
  <Paragraphs>155</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隶书</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刘 明康</cp:lastModifiedBy>
  <cp:revision>161</cp:revision>
  <cp:lastPrinted>2015-03-12T14:31:09Z</cp:lastPrinted>
  <dcterms:created xsi:type="dcterms:W3CDTF">2014-12-22T06:08:09Z</dcterms:created>
  <dcterms:modified xsi:type="dcterms:W3CDTF">2023-06-08T18:10:57Z</dcterms:modified>
</cp:coreProperties>
</file>